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5143500" cx="9144000"/>
  <p:notesSz cx="6858000" cy="9144000"/>
  <p:embeddedFontLst>
    <p:embeddedFont>
      <p:font typeface="Ubuntu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schemas.openxmlformats.org/officeDocument/2006/relationships/font" Target="fonts/Ubuntu-bold.fntdata"/><Relationship Id="rId23" Type="http://schemas.openxmlformats.org/officeDocument/2006/relationships/slide" Target="slides/slide19.xml"/><Relationship Id="rId45" Type="http://schemas.openxmlformats.org/officeDocument/2006/relationships/font" Target="fonts/Ubuntu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Ubuntu-boldItalic.fntdata"/><Relationship Id="rId25" Type="http://schemas.openxmlformats.org/officeDocument/2006/relationships/slide" Target="slides/slide21.xml"/><Relationship Id="rId47" Type="http://schemas.openxmlformats.org/officeDocument/2006/relationships/font" Target="fonts/Ubuntu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2012 National Survey of Science and Mathematics Education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SASS 2007-08 (NCES Schools and Staffing Survey)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Commissioned reports – administrative databases in Florida and New York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Workforce becoming newer and less experienced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Job embedded, coherent, focus on individual development and capacity building, teacher leadership and collaboration, involves administrators and community members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Sharon’s work AND...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Disrupting negative narratives about the profession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Use the NRC report to leverage resources that support your ongoing learning as a professional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Nurture the commitment to making teaching a joyful act that feeds our sense of wonder to support the learning of ALL children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Relationship Id="rId4" Type="http://schemas.openxmlformats.org/officeDocument/2006/relationships/hyperlink" Target="www.nap.edu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czem@psu.edu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744575"/>
            <a:ext cx="8520600" cy="1332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400">
                <a:latin typeface="Ubuntu"/>
                <a:ea typeface="Ubuntu"/>
                <a:cs typeface="Ubuntu"/>
                <a:sym typeface="Ubuntu"/>
              </a:rPr>
              <a:t>Supporting Teachers’ Learning Needs in the Era of Next Gen Science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294425"/>
            <a:ext cx="8520600" cy="133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Carla Zembal-Saul, Ph.D.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Kahn Professor of STEM Education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NSTA Fellow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725" y="3763262"/>
            <a:ext cx="363855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54033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Science Teachers’ Learning: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Enhancing Opportunities, Creating Supportive Contexts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2265100"/>
            <a:ext cx="5403300" cy="24483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The National Academies of      Science • Engineering •Medicine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400"/>
              <a:t>Board on Science Education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collaboration with Teacher Advisory Council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with funding from Merck Company Foundation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0625" y="579348"/>
            <a:ext cx="2755799" cy="41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1-06 at 8.28.38 PM.png"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537" y="0"/>
            <a:ext cx="58213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689975" y="3415050"/>
            <a:ext cx="31782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Main Areas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/>
              <a:t>of the Report</a:t>
            </a:r>
          </a:p>
        </p:txBody>
      </p:sp>
      <p:sp>
        <p:nvSpPr>
          <p:cNvPr id="117" name="Shape 117"/>
          <p:cNvSpPr/>
          <p:nvPr/>
        </p:nvSpPr>
        <p:spPr>
          <a:xfrm>
            <a:off x="5938025" y="209075"/>
            <a:ext cx="2801700" cy="655200"/>
          </a:xfrm>
          <a:prstGeom prst="wedgeRectCallout">
            <a:avLst>
              <a:gd fmla="val -49254" name="adj1"/>
              <a:gd fmla="val 9608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Professional Learning Opportunities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Who are today’s teachers and </a:t>
            </a:r>
          </a:p>
          <a:p>
            <a:pPr lvl="0">
              <a:spcBef>
                <a:spcPts val="0"/>
              </a:spcBef>
              <a:buNone/>
            </a:pPr>
            <a:r>
              <a:rPr i="1" lang="en"/>
              <a:t>what does that mean for designing </a:t>
            </a:r>
          </a:p>
          <a:p>
            <a:pPr lvl="0">
              <a:spcBef>
                <a:spcPts val="0"/>
              </a:spcBef>
              <a:buNone/>
            </a:pPr>
            <a:r>
              <a:rPr i="1" lang="en"/>
              <a:t>professional learning opportunities?</a:t>
            </a:r>
          </a:p>
        </p:txBody>
      </p:sp>
      <p:pic>
        <p:nvPicPr>
          <p:cNvPr descr="Screen Shot 2016-11-07 at 9.40.55 PM.png" id="123" name="Shape 123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082603" y="0"/>
            <a:ext cx="1130920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National Snapshot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Characterized by </a:t>
            </a:r>
            <a:r>
              <a:rPr b="1" lang="en" sz="2400">
                <a:solidFill>
                  <a:srgbClr val="FF9900"/>
                </a:solidFill>
              </a:rPr>
              <a:t>substantial variability</a:t>
            </a:r>
          </a:p>
          <a:p>
            <a:pPr indent="-3556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Background and preparation</a:t>
            </a:r>
          </a:p>
          <a:p>
            <a:pPr indent="-3556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Professional learning opportunities</a:t>
            </a:r>
          </a:p>
          <a:p>
            <a:pPr indent="-3556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Contexts in which they work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Available data </a:t>
            </a:r>
          </a:p>
          <a:p>
            <a:pPr indent="-3556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Fragmented across surveys</a:t>
            </a:r>
          </a:p>
          <a:p>
            <a:pPr indent="-3556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9900"/>
              </a:buClr>
              <a:buSzPct val="100000"/>
            </a:pPr>
            <a:r>
              <a:rPr lang="en" sz="2000">
                <a:solidFill>
                  <a:srgbClr val="FF9900"/>
                </a:solidFill>
              </a:rPr>
              <a:t>Difficult to access and make sense of survey data on PD for elementary teachers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Notable National Trends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Science teaching career</a:t>
            </a:r>
          </a:p>
          <a:p>
            <a:pPr indent="-3810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40% middle school and ~50% high school science teachers have &gt;10 years experience</a:t>
            </a:r>
          </a:p>
          <a:p>
            <a:pPr indent="-3810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9900"/>
              </a:buClr>
              <a:buSzPct val="100000"/>
            </a:pPr>
            <a:r>
              <a:rPr lang="en" sz="2400">
                <a:solidFill>
                  <a:srgbClr val="FF9900"/>
                </a:solidFill>
              </a:rPr>
              <a:t>More than half of new science teachers leave before 5</a:t>
            </a:r>
            <a:r>
              <a:rPr baseline="30000" lang="en" sz="2400">
                <a:solidFill>
                  <a:srgbClr val="FF9900"/>
                </a:solidFill>
              </a:rPr>
              <a:t>th</a:t>
            </a:r>
            <a:r>
              <a:rPr lang="en" sz="2400">
                <a:solidFill>
                  <a:srgbClr val="FF9900"/>
                </a:solidFill>
              </a:rPr>
              <a:t> year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Science background – no science cert</a:t>
            </a:r>
          </a:p>
          <a:p>
            <a:pPr indent="-381000" lvl="0" marL="914400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40% of middle level science teachers</a:t>
            </a:r>
          </a:p>
          <a:p>
            <a:pPr indent="-381000" lvl="0" marL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14% high school science teachers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1596025"/>
            <a:ext cx="8520600" cy="139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We must work intentionally 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ACROSS the professional continuum.</a:t>
            </a:r>
          </a:p>
        </p:txBody>
      </p:sp>
      <p:pic>
        <p:nvPicPr>
          <p:cNvPr descr="Screen Shot 2016-11-07 at 9.46.31 PM.png" id="141" name="Shape 141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829256" y="0"/>
            <a:ext cx="1280253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Professional Continuum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25325" y="1131575"/>
            <a:ext cx="3263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Career stage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Preservice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Early career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Experienced/veteran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System level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Elementary school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Middle school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High school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i="1" lang="en"/>
              <a:t>Higher education</a:t>
            </a:r>
          </a:p>
        </p:txBody>
      </p:sp>
      <p:pic>
        <p:nvPicPr>
          <p:cNvPr descr="Screen Shot 2016-11-07 at 9.27.29 PM.png"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977" y="1409950"/>
            <a:ext cx="5100325" cy="285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Focus on Levers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0" y="1219200"/>
            <a:ext cx="9096375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Professional Continuum Redefined</a:t>
            </a:r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Continuum as </a:t>
            </a:r>
            <a:r>
              <a:rPr b="1" i="1" lang="en" sz="2400">
                <a:solidFill>
                  <a:srgbClr val="FF9900"/>
                </a:solidFill>
              </a:rPr>
              <a:t>essential expertise </a:t>
            </a:r>
            <a:r>
              <a:rPr lang="en" sz="2400">
                <a:solidFill>
                  <a:schemeClr val="dk1"/>
                </a:solidFill>
              </a:rPr>
              <a:t>that teachers and groups of teachers develop across careers to meet the demands of the new vision.</a:t>
            </a:r>
          </a:p>
          <a:p>
            <a:pPr indent="-381000" lvl="1" marL="13716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400">
                <a:solidFill>
                  <a:srgbClr val="999999"/>
                </a:solidFill>
              </a:rPr>
              <a:t>Developmental and dynamic process</a:t>
            </a:r>
          </a:p>
          <a:p>
            <a:pPr indent="-381000" lvl="1" marL="13716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400">
                <a:solidFill>
                  <a:srgbClr val="999999"/>
                </a:solidFill>
              </a:rPr>
              <a:t>Context dependent</a:t>
            </a:r>
          </a:p>
          <a:p>
            <a:pPr indent="-381000" lvl="1" marL="13716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400">
                <a:solidFill>
                  <a:srgbClr val="999999"/>
                </a:solidFill>
              </a:rPr>
              <a:t>Responsive to problems of practice</a:t>
            </a:r>
          </a:p>
          <a:p>
            <a:pPr indent="-381000" lvl="1" marL="13716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400">
                <a:solidFill>
                  <a:srgbClr val="999999"/>
                </a:solidFill>
              </a:rPr>
              <a:t>Attentive to equity and ethics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What do we know from the </a:t>
            </a:r>
          </a:p>
          <a:p>
            <a:pPr lvl="0">
              <a:spcBef>
                <a:spcPts val="0"/>
              </a:spcBef>
              <a:buNone/>
            </a:pPr>
            <a:r>
              <a:rPr i="1" lang="en"/>
              <a:t>research about effective </a:t>
            </a:r>
          </a:p>
          <a:p>
            <a:pPr lvl="0">
              <a:spcBef>
                <a:spcPts val="0"/>
              </a:spcBef>
              <a:buNone/>
            </a:pPr>
            <a:r>
              <a:rPr i="1" lang="en"/>
              <a:t>professional development?</a:t>
            </a:r>
          </a:p>
        </p:txBody>
      </p:sp>
      <p:pic>
        <p:nvPicPr>
          <p:cNvPr descr="Screen Shot 2016-11-07 at 9.35.26 PM.png" id="166" name="Shape 166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44815"/>
            <a:ext cx="9143999" cy="543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tsGoTime_1000px_RGB.jpg"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075" y="929375"/>
            <a:ext cx="5595850" cy="328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Problematic Aspects of Current PLOs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>
                <a:solidFill>
                  <a:srgbClr val="000000"/>
                </a:solidFill>
              </a:rPr>
              <a:t>Substantial variability in PLOs</a:t>
            </a:r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400">
                <a:solidFill>
                  <a:srgbClr val="999999"/>
                </a:solidFill>
              </a:rPr>
              <a:t>Driven by individual interests without consideration of building capacity at the school or district level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>
                <a:solidFill>
                  <a:srgbClr val="000000"/>
                </a:solidFill>
              </a:rPr>
              <a:t>Episodic and lack coherence (i.e., tiny pieces loosely connected)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400">
                <a:solidFill>
                  <a:srgbClr val="999999"/>
                </a:solidFill>
              </a:rPr>
              <a:t>Uninformed by articulated theory of learning </a:t>
            </a:r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>
                <a:solidFill>
                  <a:srgbClr val="000000"/>
                </a:solidFill>
              </a:rPr>
              <a:t>Fails to include teachers’ voices and focus on their problems of practice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Consensus View</a:t>
            </a:r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Active participation of teachers who engage in analysis of examples of effective instruction and student work,</a:t>
            </a:r>
          </a:p>
          <a:p>
            <a:pPr lvl="0" rtl="0" algn="ctr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2400">
                <a:solidFill>
                  <a:srgbClr val="999999"/>
                </a:solidFill>
              </a:rPr>
              <a:t>Content focused,</a:t>
            </a:r>
          </a:p>
          <a:p>
            <a:pPr lvl="0" rtl="0" algn="ctr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Alignment with district policies and practices, and</a:t>
            </a:r>
          </a:p>
          <a:p>
            <a:pPr lvl="0" rtl="0" algn="ctr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2400">
                <a:solidFill>
                  <a:srgbClr val="999999"/>
                </a:solidFill>
              </a:rPr>
              <a:t>Sufficient duration to allow repeated practice and/or reflection on classroom experiences.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BOSE, 2015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And in light of the new vision...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Integrate three dimensions of science learning 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</a:pPr>
            <a:r>
              <a:rPr lang="en" sz="2400">
                <a:solidFill>
                  <a:srgbClr val="7F7F7F"/>
                </a:solidFill>
              </a:rPr>
              <a:t>Engage with scientific and engineering practices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Attend to meaningful assessment practices</a:t>
            </a:r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</a:pPr>
            <a:r>
              <a:rPr lang="en" sz="2400">
                <a:solidFill>
                  <a:srgbClr val="666666"/>
                </a:solidFill>
              </a:rPr>
              <a:t>Support all learners, including English learners and children who are differently abled, to be successful in science!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530525"/>
            <a:ext cx="8520600" cy="3396600"/>
          </a:xfrm>
          <a:prstGeom prst="rect">
            <a:avLst/>
          </a:prstGeom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ALL teaching and learning is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context dependent!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i="1" lang="en" sz="3000"/>
              <a:t>What are considerations for 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3000"/>
              <a:t>creating supportive contexts for 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3000"/>
              <a:t>teacher learning in science?</a:t>
            </a:r>
          </a:p>
        </p:txBody>
      </p:sp>
      <p:pic>
        <p:nvPicPr>
          <p:cNvPr descr="Screen Shot 2016-11-07 at 9.24.12 PM.png" id="190" name="Shape 190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0" y="-116450"/>
            <a:ext cx="9143999" cy="5833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Big Picture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2400"/>
              <a:t>high stakes testing • rapidly changing demographics •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STEM college and career readiness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Constellation of Supports Are Needed</a:t>
            </a:r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</a:rPr>
              <a:t>Job embedded and inquiry-based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/>
              <a:t>Across all levels of the professional continuum and educational system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</a:rPr>
              <a:t>In concert with school district administration, families and the community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/>
              <a:t>Focus on capacity building and collaboration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</a:rPr>
              <a:t>Networks of expertise that include new voices and venues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/>
              <a:t>Sensitivity to context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</a:rPr>
              <a:t>Genuine commitment to serve ALL children!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11700" y="885125"/>
            <a:ext cx="8520600" cy="3930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Learning from and through practice over time, in context, and with support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___________________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GOAL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152037"/>
            <a:ext cx="9143999" cy="544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1449650"/>
            <a:ext cx="8520600" cy="3052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Adopting an </a:t>
            </a:r>
            <a:r>
              <a:rPr b="1" lang="en">
                <a:solidFill>
                  <a:srgbClr val="FF9900"/>
                </a:solidFill>
              </a:rPr>
              <a:t>inquiry stance</a:t>
            </a:r>
            <a:r>
              <a:rPr lang="en"/>
              <a:t> toward teaching and learning science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_____________________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VEHICLE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 Example: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3000"/>
              <a:t>State College Area School District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 Penn State University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Professional Development School Partnership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do you notice about...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...the role of teacher inquiry?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...the ways in which working across the professional continuum is addressed?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...how we learn from and through practice?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...how practice is made public?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...the features of a supportive environment?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do you notice about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...the role of teacher inquiry?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...the ways in which working across the professional continuum is addressed?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...how we learn from and through practice?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...how practice is made public?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...the features of a supportive environment?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Practitioner Inquiry as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Signature Pedagogy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" y="0"/>
            <a:ext cx="95897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Features of the PDS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Commitment to simultaneous renewal; research and practice inform one another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Preservice teachers engaged in a year-long internship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Mentor teachers engaged in ongoing professional development and leadership roles (e.g., co-teaching methods courses with university faculty)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Administrative and curriculum support at all levels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Cultural norms that support learning from practice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Examining practice as something that effective professionals do 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Making our practice and research public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Our Challenge: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 Change the Culture of the Profession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Reward: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Rekindling </a:t>
            </a:r>
            <a:r>
              <a:rPr i="1" lang="en"/>
              <a:t>Your</a:t>
            </a:r>
            <a:r>
              <a:rPr lang="en"/>
              <a:t> Sense of Wonder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Revitalizing the Profession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" y="-4"/>
            <a:ext cx="9144000" cy="5817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1-06 at 8.23.15 PM.png"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287" y="0"/>
            <a:ext cx="76654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1-06 at 9.11.28 PM.png"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3915"/>
            <a:ext cx="9144000" cy="30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3254700" y="3979575"/>
            <a:ext cx="26346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www.nap.edu</a:t>
            </a:r>
            <a:r>
              <a:rPr lang="en" sz="300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311700" y="373990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Educate • </a:t>
            </a:r>
            <a:r>
              <a:rPr i="1" lang="en"/>
              <a:t>Inquire </a:t>
            </a:r>
            <a:r>
              <a:rPr lang="en"/>
              <a:t>• Innovate • </a:t>
            </a:r>
            <a:r>
              <a:rPr i="1" lang="en"/>
              <a:t>Inspire</a:t>
            </a:r>
          </a:p>
        </p:txBody>
      </p:sp>
      <p:pic>
        <p:nvPicPr>
          <p:cNvPr descr="NYSSLS_300px.png" id="263" name="Shape 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9250" y="592425"/>
            <a:ext cx="3145500" cy="28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3000"/>
              <a:t>My wish for you is that you are able to commit to the complex-problem solving work of 3D science teaching; that you nurture your students’ sense of wonder about how the world works; and that you </a:t>
            </a:r>
            <a:r>
              <a:rPr b="1" i="1" lang="en" sz="3000">
                <a:solidFill>
                  <a:srgbClr val="FF9900"/>
                </a:solidFill>
              </a:rPr>
              <a:t>find joy</a:t>
            </a:r>
            <a:r>
              <a:rPr i="1" lang="en" sz="3000"/>
              <a:t> through engaging in your ongoing professional learning for years to come.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 and stay in touch!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2800"/>
              <a:t>Carla Zembal-Saul</a:t>
            </a:r>
          </a:p>
          <a:p>
            <a:pPr lvl="0">
              <a:spcBef>
                <a:spcPts val="0"/>
              </a:spcBef>
              <a:buNone/>
            </a:pPr>
            <a:r>
              <a:rPr lang="en" sz="2800"/>
              <a:t>Penn State University</a:t>
            </a:r>
          </a:p>
          <a:p>
            <a:pPr lvl="0">
              <a:spcBef>
                <a:spcPts val="0"/>
              </a:spcBef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czem@psu.edu</a:t>
            </a:r>
            <a:r>
              <a:rPr lang="en" sz="280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Discussion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 amt="36000"/>
          </a:blip>
          <a:srcRect b="7959" l="0" r="0" t="-7960"/>
          <a:stretch/>
        </p:blipFill>
        <p:spPr>
          <a:xfrm>
            <a:off x="1" y="-507163"/>
            <a:ext cx="9143999" cy="565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520775" y="4032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Sense of Wonder (as source of strength)</a:t>
            </a:r>
          </a:p>
        </p:txBody>
      </p:sp>
      <p:pic>
        <p:nvPicPr>
          <p:cNvPr descr="Screen Shot 2016-11-06 at 8.59.19 PM.png"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775" y="1219674"/>
            <a:ext cx="7899474" cy="347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are you thinking about: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...the role of teacher inquiry?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...the ways in which working across the professional continuum is addressed?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...how we learn from and through practice?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...how practice is made public?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...3D educative curriculum?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...the features of a supportive environment?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689975" y="445025"/>
            <a:ext cx="81423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Essential Features of the Framework</a:t>
            </a:r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773625" y="1152450"/>
            <a:ext cx="4788000" cy="374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EQUITY – Science for ALL students!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Three Dimensional Science Learning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Scientific and engineering practices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Crosscutting concepts</a:t>
            </a: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</a:pPr>
            <a:r>
              <a:rPr lang="en"/>
              <a:t>Disciplinary core ideas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Phenomena-based and full of wonder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Coherent learning progressions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i="1" lang="en"/>
              <a:t>*Young children are capable of this kind of science learning!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5374" y="1352950"/>
            <a:ext cx="2580900" cy="29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2777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Making the Shift to NGSS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Focusing on science content TO engaging in 3D learning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Facts → Big Ideas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Skills → Scientific &amp; Engineering Practices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Discrete Focus → Coherent Ways  of Understanding Science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Prioritizing science topics TO productive participation with phenomena-based, question-driven science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Doing hands-on science (e.g., “activity-mania,” “snacks and crafts”) TO…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Arguing from evidence, constructing evidence-based explanations, modeling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Coherent and consequential sequence of learning opportunities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Disconnect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There is a gap between the new vision for science learning and current instruction, curriculum, and assessment.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>
              <a:solidFill>
                <a:srgbClr val="7F7F7F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Across the nation, it is likely that teachers…</a:t>
            </a:r>
          </a:p>
          <a:p>
            <a:pPr indent="-355600" lvl="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Have </a:t>
            </a:r>
            <a:r>
              <a:rPr lang="en" sz="2000" u="sng">
                <a:solidFill>
                  <a:srgbClr val="999999"/>
                </a:solidFill>
              </a:rPr>
              <a:t>not</a:t>
            </a:r>
            <a:r>
              <a:rPr lang="en" sz="2000">
                <a:solidFill>
                  <a:srgbClr val="999999"/>
                </a:solidFill>
              </a:rPr>
              <a:t> experienced this kind of science learning</a:t>
            </a:r>
          </a:p>
          <a:p>
            <a:pPr indent="-355600" lvl="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Have </a:t>
            </a:r>
            <a:r>
              <a:rPr lang="en" sz="2000" u="sng">
                <a:solidFill>
                  <a:srgbClr val="999999"/>
                </a:solidFill>
              </a:rPr>
              <a:t>not</a:t>
            </a:r>
            <a:r>
              <a:rPr lang="en" sz="2000">
                <a:solidFill>
                  <a:srgbClr val="999999"/>
                </a:solidFill>
              </a:rPr>
              <a:t> been prepared to teach in ways that reflect the new vision </a:t>
            </a:r>
          </a:p>
          <a:p>
            <a:pPr indent="-355600" lvl="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ct val="100000"/>
            </a:pPr>
            <a:r>
              <a:rPr lang="en" sz="2000">
                <a:solidFill>
                  <a:srgbClr val="999999"/>
                </a:solidFill>
              </a:rPr>
              <a:t>Teach in districts that focus on and support subjects other than science (i.e., literacy and numeracy)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new vision for science education renders ALL of us </a:t>
            </a:r>
            <a:r>
              <a:rPr b="1" lang="en">
                <a:solidFill>
                  <a:srgbClr val="FF9900"/>
                </a:solidFill>
              </a:rPr>
              <a:t>novice</a:t>
            </a:r>
            <a:r>
              <a:rPr lang="en"/>
              <a:t> in some way.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How do we support teachers </a:t>
            </a:r>
          </a:p>
          <a:p>
            <a:pPr lvl="0">
              <a:spcBef>
                <a:spcPts val="0"/>
              </a:spcBef>
              <a:buNone/>
            </a:pPr>
            <a:r>
              <a:rPr i="1" lang="en"/>
              <a:t>in making these ambitious shifts to support students’ meaningful science learning and scientific practice?</a:t>
            </a:r>
          </a:p>
        </p:txBody>
      </p:sp>
      <p:pic>
        <p:nvPicPr>
          <p:cNvPr descr="Screen Shot 2016-11-07 at 9.22.00 PM.png" id="103" name="Shape 10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-1070200"/>
            <a:ext cx="9144000" cy="657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