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9" r:id="rId2"/>
    <p:sldId id="256" r:id="rId3"/>
    <p:sldId id="257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3" r:id="rId15"/>
    <p:sldId id="274" r:id="rId16"/>
    <p:sldId id="275" r:id="rId17"/>
    <p:sldId id="269" r:id="rId18"/>
    <p:sldId id="276" r:id="rId19"/>
    <p:sldId id="270" r:id="rId20"/>
    <p:sldId id="277" r:id="rId21"/>
    <p:sldId id="278" r:id="rId2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267" autoAdjust="0"/>
  </p:normalViewPr>
  <p:slideViewPr>
    <p:cSldViewPr snapToGrid="0" snapToObjects="1">
      <p:cViewPr>
        <p:scale>
          <a:sx n="70" d="100"/>
          <a:sy n="70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F3F74B1-1436-42BD-9DDA-DFF77A2BAD7B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64DC795-4B91-4A02-B590-C09B6BB98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9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109" indent="-285427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1706" indent="-22834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8389" indent="-22834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5071" indent="-22834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1754" indent="-228341" defTabSz="4566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68436" indent="-228341" defTabSz="4566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5118" indent="-228341" defTabSz="4566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1801" indent="-228341" defTabSz="4566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F46F785-461F-4F3D-9266-E8AA09DC425C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1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looked into all available options, including creating our own, and any available materials. Slowly took them off. Worked closely with science leadership. Decided to pilot two curriculum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70F79-756C-1148-98E6-7DBC917D69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9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70F79-756C-1148-98E6-7DBC917D69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xtgenscience.org/resources/bundling-ngss" TargetMode="External"/><Relationship Id="rId4" Type="http://schemas.openxmlformats.org/officeDocument/2006/relationships/hyperlink" Target="https://www.nap.edu/catalog/21836/science-teachers-learning-enhancing-opportunities-creating-supportive-contexts" TargetMode="External"/><Relationship Id="rId5" Type="http://schemas.openxmlformats.org/officeDocument/2006/relationships/hyperlink" Target="https://www.nap.edu/catalog/18802/guide-to-implementing-the-next-generation-science-standard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2"/>
            <a:ext cx="8229600" cy="2194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went to the science conference or hear about it please take the time to answer these questions on chart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1216"/>
            <a:ext cx="8229600" cy="3345662"/>
          </a:xfrm>
        </p:spPr>
        <p:txBody>
          <a:bodyPr>
            <a:normAutofit/>
          </a:bodyPr>
          <a:lstStyle/>
          <a:p>
            <a:r>
              <a:rPr lang="en-US" dirty="0" smtClean="0"/>
              <a:t>Identify something you learned</a:t>
            </a:r>
          </a:p>
          <a:p>
            <a:pPr lvl="1"/>
            <a:r>
              <a:rPr lang="en-US" dirty="0" smtClean="0"/>
              <a:t>Base on what you learned what is something we can work on together this year.</a:t>
            </a:r>
          </a:p>
          <a:p>
            <a:r>
              <a:rPr lang="en-US" dirty="0" smtClean="0"/>
              <a:t>What are somethings we can do to carry the conference momentum to 7-12 classrooms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Teachers Said About Smithsonian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3000" dirty="0"/>
              <a:t>“What I had to do was not easy but the teachers guide really helped me. I learned to rely on it and study it to prep for my lessons.</a:t>
            </a:r>
            <a:r>
              <a:rPr lang="en-US" sz="3000" dirty="0" smtClean="0"/>
              <a:t>”</a:t>
            </a:r>
          </a:p>
          <a:p>
            <a:pPr lvl="1"/>
            <a:endParaRPr lang="en-US" sz="3000" dirty="0"/>
          </a:p>
          <a:p>
            <a:pPr marL="457200" lvl="1" indent="0">
              <a:buNone/>
            </a:pPr>
            <a:r>
              <a:rPr lang="en-US" sz="3000" dirty="0" smtClean="0"/>
              <a:t>“</a:t>
            </a:r>
            <a:r>
              <a:rPr lang="en-US" sz="3000" dirty="0"/>
              <a:t>The guide helped me understand what students were suppose to be doing and learning.</a:t>
            </a:r>
            <a:r>
              <a:rPr lang="en-US" sz="3000" dirty="0" smtClean="0"/>
              <a:t>”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 smtClean="0"/>
              <a:t>“The detail with questions to ask, background content information, learning expectations, and materials management and set up were great.”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r>
              <a:rPr lang="en-US" sz="3000" dirty="0" smtClean="0"/>
              <a:t>“</a:t>
            </a:r>
            <a:r>
              <a:rPr lang="en-US" sz="3000" dirty="0"/>
              <a:t>The level of class discussion was</a:t>
            </a:r>
            <a:r>
              <a:rPr lang="mr-IN" sz="3000" dirty="0"/>
              <a:t>…</a:t>
            </a:r>
            <a:r>
              <a:rPr lang="en-US" sz="3000" dirty="0"/>
              <a:t>wow. Probably about the best I have ever had in my classroom.”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 for Transition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students for new exam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Acquisition is more costly than refurbishment</a:t>
            </a:r>
          </a:p>
          <a:p>
            <a:pPr lvl="1"/>
            <a:r>
              <a:rPr lang="en-US" dirty="0" smtClean="0"/>
              <a:t>Flexibility comes with a cost</a:t>
            </a:r>
          </a:p>
          <a:p>
            <a:pPr lvl="1"/>
            <a:r>
              <a:rPr lang="en-US" dirty="0" smtClean="0"/>
              <a:t>Gradual increase to benefit from State aid</a:t>
            </a:r>
          </a:p>
          <a:p>
            <a:r>
              <a:rPr lang="en-US" dirty="0" smtClean="0"/>
              <a:t>Setting teachers up for success</a:t>
            </a:r>
          </a:p>
          <a:p>
            <a:pPr lvl="1"/>
            <a:r>
              <a:rPr lang="en-US" dirty="0" smtClean="0"/>
              <a:t>Slow transition</a:t>
            </a:r>
          </a:p>
          <a:p>
            <a:pPr lvl="1"/>
            <a:r>
              <a:rPr lang="en-US" dirty="0" smtClean="0"/>
              <a:t>Ability to provide high quality and specific 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new unit per year for four years</a:t>
            </a:r>
          </a:p>
          <a:p>
            <a:r>
              <a:rPr lang="en-US" dirty="0" smtClean="0"/>
              <a:t>As we add new offerings we retire current units – we will decrease flexibility in transition</a:t>
            </a:r>
          </a:p>
          <a:p>
            <a:r>
              <a:rPr lang="en-US" dirty="0" smtClean="0"/>
              <a:t>Develop four schedules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 Transition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that is still being vetted</a:t>
            </a:r>
          </a:p>
          <a:p>
            <a:r>
              <a:rPr lang="en-US" dirty="0" smtClean="0"/>
              <a:t>SSEC allowed me to share their Framework for their new program. Please be respectful of this and don’t distribute broadly.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Your </a:t>
            </a:r>
            <a:r>
              <a:rPr lang="en-US" dirty="0"/>
              <a:t>N</a:t>
            </a:r>
            <a:r>
              <a:rPr lang="en-US" dirty="0" smtClean="0"/>
              <a:t>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9699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are assuming two days of PD for first two new curriculum materials units. </a:t>
            </a:r>
          </a:p>
          <a:p>
            <a:r>
              <a:rPr lang="en-US" dirty="0" smtClean="0"/>
              <a:t>Need for some general, big picture PD for all K-12</a:t>
            </a:r>
          </a:p>
          <a:p>
            <a:r>
              <a:rPr lang="en-US" dirty="0" smtClean="0"/>
              <a:t>Need for some grade band specific PD</a:t>
            </a:r>
          </a:p>
          <a:p>
            <a:r>
              <a:rPr lang="en-US" dirty="0" smtClean="0"/>
              <a:t>Ideas for instructional practices to support NYSSLS</a:t>
            </a:r>
          </a:p>
          <a:p>
            <a:pPr lvl="1"/>
            <a:r>
              <a:rPr lang="en-US" dirty="0" smtClean="0"/>
              <a:t>Claims, Evidence and Reasoning Framework</a:t>
            </a:r>
          </a:p>
          <a:p>
            <a:pPr lvl="1"/>
            <a:r>
              <a:rPr lang="en-US" dirty="0" smtClean="0"/>
              <a:t>Science Notebook Writing</a:t>
            </a:r>
          </a:p>
          <a:p>
            <a:pPr lvl="1"/>
            <a:r>
              <a:rPr lang="en-US" dirty="0" smtClean="0"/>
              <a:t>Leading Productive Classroom Science Discourse</a:t>
            </a:r>
          </a:p>
          <a:p>
            <a:pPr lvl="1"/>
            <a:r>
              <a:rPr lang="en-US" dirty="0" smtClean="0"/>
              <a:t>Science Argumentation</a:t>
            </a:r>
          </a:p>
        </p:txBody>
      </p:sp>
    </p:spTree>
    <p:extLst>
      <p:ext uri="{BB962C8B-B14F-4D97-AF65-F5344CB8AC3E}">
        <p14:creationId xmlns:p14="http://schemas.microsoft.com/office/powerpoint/2010/main" val="11171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56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for Your Needs </a:t>
            </a:r>
            <a:br>
              <a:rPr lang="en-US" dirty="0" smtClean="0"/>
            </a:br>
            <a:r>
              <a:rPr lang="en-US" dirty="0" smtClean="0"/>
              <a:t>(3-5 Minutes on your own then 10 minutes in a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936"/>
            <a:ext cx="8229600" cy="41709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Identify strengths and concerns (include ideas for improvement) for transition plan.</a:t>
            </a:r>
          </a:p>
          <a:p>
            <a:r>
              <a:rPr lang="en-US" dirty="0" smtClean="0"/>
              <a:t>How can we maximize the chances of teachers receiving the two days of just in-time PD? </a:t>
            </a:r>
          </a:p>
          <a:p>
            <a:r>
              <a:rPr lang="en-US" dirty="0" smtClean="0"/>
              <a:t>Ideas for increasing the likelihood that the transition will lead to improving students opportunity to learn science according to the 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Your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get into groups of 4-6 with people from various districts</a:t>
            </a:r>
          </a:p>
          <a:p>
            <a:r>
              <a:rPr lang="en-US" dirty="0" smtClean="0"/>
              <a:t>Share your individual responses</a:t>
            </a:r>
          </a:p>
          <a:p>
            <a:r>
              <a:rPr lang="en-US" dirty="0" smtClean="0"/>
              <a:t>Chart group responses</a:t>
            </a:r>
          </a:p>
          <a:p>
            <a:pPr lvl="1"/>
            <a:r>
              <a:rPr lang="en-US" dirty="0" smtClean="0"/>
              <a:t>Items of agreement</a:t>
            </a:r>
          </a:p>
          <a:p>
            <a:pPr lvl="1"/>
            <a:r>
              <a:rPr lang="en-US" dirty="0" smtClean="0"/>
              <a:t>Items you consider most important as a group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4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Debriefing the Conference and Planning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Get into inter-district groups of about 4 </a:t>
            </a:r>
          </a:p>
          <a:p>
            <a:r>
              <a:rPr lang="en-US" sz="2800" dirty="0" smtClean="0"/>
              <a:t>Identify your top two big takeaways from the conference that you can turn into action items grounded in the </a:t>
            </a:r>
            <a:r>
              <a:rPr lang="en-US" sz="2800" i="1" dirty="0" smtClean="0"/>
              <a:t>Framework</a:t>
            </a:r>
          </a:p>
          <a:p>
            <a:r>
              <a:rPr lang="en-US" sz="2800" dirty="0" smtClean="0"/>
              <a:t>For each take away:</a:t>
            </a:r>
          </a:p>
          <a:p>
            <a:pPr marL="457200" lvl="1" indent="0">
              <a:buNone/>
            </a:pPr>
            <a:r>
              <a:rPr lang="en-US" sz="2400" dirty="0" smtClean="0"/>
              <a:t>For the how identify</a:t>
            </a:r>
          </a:p>
          <a:p>
            <a:pPr marL="457200" lvl="1" indent="0">
              <a:buNone/>
            </a:pPr>
            <a:r>
              <a:rPr lang="en-US" sz="2400" dirty="0"/>
              <a:t>w</a:t>
            </a:r>
            <a:r>
              <a:rPr lang="en-US" sz="2400" dirty="0" smtClean="0"/>
              <a:t>hat OCM can do and </a:t>
            </a:r>
          </a:p>
          <a:p>
            <a:pPr marL="457200" lvl="1" indent="0">
              <a:buNone/>
            </a:pPr>
            <a:r>
              <a:rPr lang="en-US" sz="2400" dirty="0"/>
              <a:t>w</a:t>
            </a:r>
            <a:r>
              <a:rPr lang="en-US" sz="2400" dirty="0" smtClean="0"/>
              <a:t>hat your district can do</a:t>
            </a:r>
          </a:p>
        </p:txBody>
      </p:sp>
      <p:sp>
        <p:nvSpPr>
          <p:cNvPr id="4" name="AutoShape 2" descr="Image result for start with the why simon sin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73" y="3634687"/>
            <a:ext cx="4712092" cy="207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4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4842" y="365353"/>
            <a:ext cx="8331958" cy="1272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District and Regional Action Plans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1" y="2554407"/>
            <a:ext cx="154902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27359" y="2554407"/>
            <a:ext cx="1417095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65593" y="2563505"/>
            <a:ext cx="1464859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301552" y="2554407"/>
            <a:ext cx="160361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006221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44454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530452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92236" y="3924153"/>
            <a:ext cx="247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Planned Work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41445" y="3725839"/>
            <a:ext cx="33027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89642" y="3755409"/>
            <a:ext cx="33027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64338" y="3910505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Intended Results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7817703" y="1228299"/>
            <a:ext cx="562022" cy="13261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2060" y="5632144"/>
            <a:ext cx="748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W.K. Kellogg Foundation, Logic Model Development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your district towards the future in K-12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district groups: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Spend 3-5 minutes writing your districts vision for K-12 science education </a:t>
            </a:r>
            <a:r>
              <a:rPr lang="en-US" b="1" i="1" dirty="0" smtClean="0"/>
              <a:t>individually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Share individual visions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 a draft district vision for K-12 science education – Please chart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Leadership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15, 2016</a:t>
            </a:r>
          </a:p>
          <a:p>
            <a:r>
              <a:rPr lang="en-US" dirty="0" smtClean="0"/>
              <a:t>Jessica </a:t>
            </a:r>
            <a:r>
              <a:rPr lang="en-US" dirty="0" err="1" smtClean="0"/>
              <a:t>Whisher-Hehl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4842" y="365353"/>
            <a:ext cx="8331958" cy="1272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District and Regional Action Plans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1" y="2554407"/>
            <a:ext cx="154902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27359" y="2554407"/>
            <a:ext cx="1417095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65593" y="2563505"/>
            <a:ext cx="1464859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301552" y="2554407"/>
            <a:ext cx="160361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006221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44454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530452" y="2843285"/>
            <a:ext cx="821138" cy="354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92236" y="3924153"/>
            <a:ext cx="247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Planned Work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41445" y="3725839"/>
            <a:ext cx="33027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89642" y="3755409"/>
            <a:ext cx="33027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64338" y="3910505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Intended Results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950701" y="1228299"/>
            <a:ext cx="562022" cy="13261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2060" y="5632144"/>
            <a:ext cx="748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W.K. Kellogg Foundation, Logic Model Development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to do about 6</a:t>
            </a:r>
            <a:r>
              <a:rPr lang="en-US" baseline="30000" dirty="0" smtClean="0"/>
              <a:t>th</a:t>
            </a:r>
            <a:r>
              <a:rPr lang="en-US" dirty="0" smtClean="0"/>
              <a:t> grade?</a:t>
            </a:r>
          </a:p>
          <a:p>
            <a:r>
              <a:rPr lang="en-US" dirty="0" smtClean="0"/>
              <a:t>Review Model Course Maps for Middle School</a:t>
            </a:r>
          </a:p>
          <a:p>
            <a:pPr lvl="1"/>
            <a:r>
              <a:rPr lang="en-US" dirty="0" smtClean="0"/>
              <a:t>Review Middle School Mapping in </a:t>
            </a:r>
            <a:r>
              <a:rPr lang="en-US" dirty="0" smtClean="0">
                <a:hlinkClick r:id="rId2" invalidUrl="http://www.nextgenscience.org/sites/default/files/Appendix K_Revised 8.30.13.pdf"/>
              </a:rPr>
              <a:t>Appendix K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 smtClean="0">
                <a:hlinkClick r:id="rId3"/>
              </a:rPr>
              <a:t>NGSS Middle School bundles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Science Teacher Learning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Everyone reads Chapters 2 and 5</a:t>
            </a:r>
          </a:p>
          <a:p>
            <a:pPr lvl="1"/>
            <a:r>
              <a:rPr lang="en-US" dirty="0" smtClean="0"/>
              <a:t>Half read Chapter 3 and half read chapter 4</a:t>
            </a:r>
          </a:p>
          <a:p>
            <a:r>
              <a:rPr lang="en-US" dirty="0" smtClean="0">
                <a:hlinkClick r:id="rId5"/>
              </a:rPr>
              <a:t>Guide to Implementing the NGSS</a:t>
            </a:r>
            <a:endParaRPr lang="en-US" dirty="0" smtClean="0"/>
          </a:p>
          <a:p>
            <a:pPr lvl="1"/>
            <a:r>
              <a:rPr lang="en-US" dirty="0" smtClean="0"/>
              <a:t>Everyone reads Chapters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NYSSLS update</a:t>
            </a:r>
          </a:p>
          <a:p>
            <a:r>
              <a:rPr lang="en-US" dirty="0" smtClean="0"/>
              <a:t>Curriculum materials transition plan</a:t>
            </a:r>
          </a:p>
          <a:p>
            <a:r>
              <a:rPr lang="en-US" dirty="0" smtClean="0"/>
              <a:t>Conference debrief – Where should we go now?</a:t>
            </a:r>
          </a:p>
          <a:p>
            <a:r>
              <a:rPr lang="en-US" dirty="0" smtClean="0"/>
              <a:t>Beginning to develop our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introduce yourself and share one goal you have for the year related to K-12 science.</a:t>
            </a:r>
          </a:p>
        </p:txBody>
      </p:sp>
    </p:spTree>
    <p:extLst>
      <p:ext uri="{BB962C8B-B14F-4D97-AF65-F5344CB8AC3E}">
        <p14:creationId xmlns:p14="http://schemas.microsoft.com/office/powerpoint/2010/main" val="18032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New Science Standards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90688"/>
          <a:ext cx="8229600" cy="394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976"/>
                <a:gridCol w="6407624"/>
              </a:tblGrid>
              <a:tr h="370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 Year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Implementation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6400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2016-2017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Collaboration</a:t>
                      </a:r>
                      <a:r>
                        <a:rPr lang="en-US" sz="1800" baseline="0" dirty="0" smtClean="0"/>
                        <a:t> and  NYSSLS awareness building</a:t>
                      </a:r>
                    </a:p>
                    <a:p>
                      <a:r>
                        <a:rPr lang="en-US" sz="1800" i="1" baseline="0" dirty="0" smtClean="0"/>
                        <a:t>Develop assessment framework</a:t>
                      </a:r>
                      <a:endParaRPr lang="en-US" sz="1800" i="1" dirty="0"/>
                    </a:p>
                  </a:txBody>
                  <a:tcPr marT="45705" marB="45705"/>
                </a:tc>
              </a:tr>
              <a:tr h="9143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2017-2018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Continued</a:t>
                      </a:r>
                      <a:r>
                        <a:rPr lang="en-US" sz="1800" baseline="0" dirty="0" smtClean="0"/>
                        <a:t> c</a:t>
                      </a:r>
                      <a:r>
                        <a:rPr lang="en-US" sz="1800" dirty="0" smtClean="0"/>
                        <a:t>ollaboration and awareness</a:t>
                      </a:r>
                      <a:r>
                        <a:rPr lang="en-US" sz="1800" baseline="0" dirty="0" smtClean="0"/>
                        <a:t> building</a:t>
                      </a:r>
                    </a:p>
                    <a:p>
                      <a:r>
                        <a:rPr lang="en-US" sz="1800" baseline="0" dirty="0" smtClean="0"/>
                        <a:t>Begin local implementation</a:t>
                      </a:r>
                    </a:p>
                    <a:p>
                      <a:r>
                        <a:rPr lang="en-US" sz="1800" i="1" dirty="0" smtClean="0"/>
                        <a:t>Begin early assessment writing</a:t>
                      </a:r>
                      <a:endParaRPr lang="en-US" sz="1800" i="1" dirty="0"/>
                    </a:p>
                  </a:txBody>
                  <a:tcPr marT="45705" marB="45705"/>
                </a:tc>
              </a:tr>
              <a:tr h="6400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2018-2019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Continue</a:t>
                      </a:r>
                      <a:r>
                        <a:rPr lang="en-US" sz="1800" baseline="0" dirty="0" smtClean="0"/>
                        <a:t> local implementation</a:t>
                      </a:r>
                    </a:p>
                    <a:p>
                      <a:r>
                        <a:rPr lang="en-US" sz="1800" i="1" baseline="0" dirty="0" smtClean="0"/>
                        <a:t>Assessment development with item writing and ancillary materials</a:t>
                      </a:r>
                      <a:endParaRPr lang="en-US" sz="1800" i="1" dirty="0"/>
                    </a:p>
                  </a:txBody>
                  <a:tcPr marT="45705" marB="45705"/>
                </a:tc>
              </a:tr>
              <a:tr h="6400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2019-2020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Continue local implementation</a:t>
                      </a:r>
                    </a:p>
                    <a:p>
                      <a:r>
                        <a:rPr lang="en-US" sz="1800" i="1" dirty="0" smtClean="0"/>
                        <a:t>Question sampler and public information about new exams</a:t>
                      </a:r>
                      <a:endParaRPr lang="en-US" sz="1800" i="1" dirty="0"/>
                    </a:p>
                  </a:txBody>
                  <a:tcPr marT="45705" marB="45705"/>
                </a:tc>
              </a:tr>
              <a:tr h="370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2020-2021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Earliest administration</a:t>
                      </a:r>
                      <a:r>
                        <a:rPr lang="en-US" sz="1800" baseline="0" dirty="0" smtClean="0"/>
                        <a:t> of new 5</a:t>
                      </a:r>
                      <a:r>
                        <a:rPr lang="en-US" sz="1800" baseline="30000" dirty="0" smtClean="0"/>
                        <a:t>th</a:t>
                      </a:r>
                      <a:r>
                        <a:rPr lang="en-US" sz="1800" baseline="0" dirty="0" smtClean="0"/>
                        <a:t> and 8</a:t>
                      </a:r>
                      <a:r>
                        <a:rPr lang="en-US" sz="1800" baseline="30000" dirty="0" smtClean="0"/>
                        <a:t>th</a:t>
                      </a:r>
                      <a:r>
                        <a:rPr lang="en-US" sz="1800" baseline="0" dirty="0" smtClean="0"/>
                        <a:t> grade exams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370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2021-2022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 Regents exams</a:t>
                      </a:r>
                      <a:endParaRPr lang="en-US" sz="1800" dirty="0"/>
                    </a:p>
                  </a:txBody>
                  <a:tcPr marT="45705" marB="457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909"/>
            <a:ext cx="8229600" cy="1392073"/>
          </a:xfrm>
        </p:spPr>
        <p:txBody>
          <a:bodyPr>
            <a:noAutofit/>
          </a:bodyPr>
          <a:lstStyle/>
          <a:p>
            <a:r>
              <a:rPr lang="en-US" sz="3600" dirty="0" smtClean="0"/>
              <a:t>Elementary Curriculum Materials Program</a:t>
            </a:r>
            <a:br>
              <a:rPr lang="en-US" sz="3600" dirty="0" smtClean="0"/>
            </a:br>
            <a:r>
              <a:rPr lang="en-US" sz="3600" dirty="0" smtClean="0"/>
              <a:t>Recap work from last year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4585"/>
            <a:ext cx="8229600" cy="3992293"/>
          </a:xfrm>
        </p:spPr>
        <p:txBody>
          <a:bodyPr/>
          <a:lstStyle/>
          <a:p>
            <a:r>
              <a:rPr lang="en-US" dirty="0" smtClean="0"/>
              <a:t>Looked at all available options</a:t>
            </a:r>
          </a:p>
          <a:p>
            <a:r>
              <a:rPr lang="en-US" dirty="0" smtClean="0"/>
              <a:t>Used criteria to evaluate and systematically removed options</a:t>
            </a:r>
          </a:p>
          <a:p>
            <a:r>
              <a:rPr lang="en-US" dirty="0" smtClean="0"/>
              <a:t>Piloted two curricula:</a:t>
            </a:r>
          </a:p>
          <a:p>
            <a:pPr lvl="1"/>
            <a:r>
              <a:rPr lang="en-US" dirty="0" smtClean="0"/>
              <a:t>FOSS</a:t>
            </a:r>
          </a:p>
          <a:p>
            <a:pPr lvl="1"/>
            <a:r>
              <a:rPr lang="en-US" dirty="0" smtClean="0"/>
              <a:t>STC</a:t>
            </a:r>
          </a:p>
        </p:txBody>
      </p:sp>
    </p:spTree>
    <p:extLst>
      <p:ext uri="{BB962C8B-B14F-4D97-AF65-F5344CB8AC3E}">
        <p14:creationId xmlns:p14="http://schemas.microsoft.com/office/powerpoint/2010/main" val="29755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857"/>
            <a:ext cx="8229600" cy="4838021"/>
          </a:xfrm>
        </p:spPr>
        <p:txBody>
          <a:bodyPr/>
          <a:lstStyle/>
          <a:p>
            <a:r>
              <a:rPr lang="en-US" dirty="0" smtClean="0"/>
              <a:t>Student</a:t>
            </a:r>
          </a:p>
          <a:p>
            <a:r>
              <a:rPr lang="en-US" dirty="0" smtClean="0"/>
              <a:t>Teacher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“This style of science instruction is harder than what we currently do but it is easy to see it is better for kids. I was worried about classroom management with all the materials but kids were so engaged they were focused and on task.”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both programs were well received by teachers</a:t>
            </a:r>
          </a:p>
          <a:p>
            <a:r>
              <a:rPr lang="en-US" dirty="0" smtClean="0"/>
              <a:t>Teachers spoke more favorably about Smithsonian materials</a:t>
            </a:r>
          </a:p>
        </p:txBody>
      </p:sp>
    </p:spTree>
    <p:extLst>
      <p:ext uri="{BB962C8B-B14F-4D97-AF65-F5344CB8AC3E}">
        <p14:creationId xmlns:p14="http://schemas.microsoft.com/office/powerpoint/2010/main" val="16330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SC_PPtemplate</Template>
  <TotalTime>2927</TotalTime>
  <Words>855</Words>
  <Application>Microsoft Macintosh PowerPoint</Application>
  <PresentationFormat>On-screen Show (4:3)</PresentationFormat>
  <Paragraphs>136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MS PGothic</vt:lpstr>
      <vt:lpstr>SC_PPtemplate</vt:lpstr>
      <vt:lpstr>If went to the science conference or hear about it please take the time to answer these questions on chart paper</vt:lpstr>
      <vt:lpstr>Science Leadership Network</vt:lpstr>
      <vt:lpstr>Agenda</vt:lpstr>
      <vt:lpstr>Introduction</vt:lpstr>
      <vt:lpstr>New Science Standards Timeline</vt:lpstr>
      <vt:lpstr>Elementary Curriculum Materials Program Recap work from last year</vt:lpstr>
      <vt:lpstr>Overall data</vt:lpstr>
      <vt:lpstr>Teacher Data</vt:lpstr>
      <vt:lpstr>Teacher Data</vt:lpstr>
      <vt:lpstr>What Teachers Said About Smithsonian Units</vt:lpstr>
      <vt:lpstr>Consideration for Transition Plan</vt:lpstr>
      <vt:lpstr>Transition Plan</vt:lpstr>
      <vt:lpstr> Discuss Transition Plan</vt:lpstr>
      <vt:lpstr>Planning for Your Needs</vt:lpstr>
      <vt:lpstr>Planning for Your Needs  (3-5 Minutes on your own then 10 minutes in a group)</vt:lpstr>
      <vt:lpstr>Planning for Your Needs</vt:lpstr>
      <vt:lpstr>Debriefing the Conference and Planning for the Future</vt:lpstr>
      <vt:lpstr>District and Regional Action Plans</vt:lpstr>
      <vt:lpstr>Moving your district towards the future in K-12 Science</vt:lpstr>
      <vt:lpstr>District and Regional Action Plans</vt:lpstr>
      <vt:lpstr>For Next Time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Leadership Network</dc:title>
  <dc:creator>ocm boces</dc:creator>
  <cp:lastModifiedBy>Jessica Whisher-Hehl</cp:lastModifiedBy>
  <cp:revision>16</cp:revision>
  <cp:lastPrinted>2016-11-14T16:53:28Z</cp:lastPrinted>
  <dcterms:created xsi:type="dcterms:W3CDTF">2016-11-14T14:30:25Z</dcterms:created>
  <dcterms:modified xsi:type="dcterms:W3CDTF">2016-11-17T10:01:03Z</dcterms:modified>
</cp:coreProperties>
</file>