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302"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F0464-0EB7-0645-9502-9391C04C6F79}" type="datetimeFigureOut">
              <a:rPr lang="en-US" smtClean="0"/>
              <a:t>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2B126-D357-BC47-AABC-4534A4ED5DCF}" type="slidenum">
              <a:rPr lang="en-US" smtClean="0"/>
              <a:t>‹#›</a:t>
            </a:fld>
            <a:endParaRPr lang="en-US"/>
          </a:p>
        </p:txBody>
      </p:sp>
    </p:spTree>
    <p:extLst>
      <p:ext uri="{BB962C8B-B14F-4D97-AF65-F5344CB8AC3E}">
        <p14:creationId xmlns:p14="http://schemas.microsoft.com/office/powerpoint/2010/main" val="2744046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slide sets up the idea that social studies, as a school subject, has had an uncertain position of late, but it is rebounding.</a:t>
            </a:r>
            <a:endParaRPr lang="en-US" i="1" dirty="0" smtClean="0"/>
          </a:p>
          <a:p>
            <a:endParaRPr lang="en-US" dirty="0" smtClean="0"/>
          </a:p>
          <a:p>
            <a:r>
              <a:rPr lang="en-US" dirty="0" smtClean="0"/>
              <a:t>When</a:t>
            </a:r>
            <a:r>
              <a:rPr lang="en-US" baseline="0" dirty="0" smtClean="0"/>
              <a:t> the No Child Left Behind legislation (2001) failed to include social studies and the Common Core State Standards incorporated social studies under the English Language Arts umbrella, it appeared that social studies, as a core school subject, was withering on the vine. Advocates for the field, both nationally and across New York, rallied and with the publication of the </a:t>
            </a:r>
            <a:r>
              <a:rPr lang="en-US" i="1" dirty="0" smtClean="0"/>
              <a:t>College, Career, and Civic Life (C3) Framework for Social Studies State Standards</a:t>
            </a:r>
            <a:r>
              <a:rPr lang="en-US" i="1" baseline="0" dirty="0" smtClean="0"/>
              <a:t> </a:t>
            </a:r>
            <a:r>
              <a:rPr lang="en-US" i="0" baseline="0" dirty="0" smtClean="0"/>
              <a:t>(2013) and the </a:t>
            </a:r>
            <a:r>
              <a:rPr lang="en-US" i="0" dirty="0" smtClean="0"/>
              <a:t>New</a:t>
            </a:r>
            <a:r>
              <a:rPr lang="en-US" i="1" dirty="0" smtClean="0"/>
              <a:t> York State K-12 Social Studies Framework</a:t>
            </a:r>
            <a:r>
              <a:rPr lang="en-US" i="0" baseline="0" dirty="0" smtClean="0"/>
              <a:t> (2014), the school subject is on the rebound.</a:t>
            </a:r>
          </a:p>
          <a:p>
            <a:endParaRPr lang="en-US" dirty="0"/>
          </a:p>
        </p:txBody>
      </p:sp>
      <p:sp>
        <p:nvSpPr>
          <p:cNvPr id="4" name="Slide Number Placeholder 3"/>
          <p:cNvSpPr>
            <a:spLocks noGrp="1"/>
          </p:cNvSpPr>
          <p:nvPr>
            <p:ph type="sldNum" sz="quarter" idx="10"/>
          </p:nvPr>
        </p:nvSpPr>
        <p:spPr/>
        <p:txBody>
          <a:bodyPr/>
          <a:lstStyle/>
          <a:p>
            <a:fld id="{B293CAE4-8A43-EC4E-A3DD-A7F28DC0AE59}" type="slidenum">
              <a:rPr lang="en-US" smtClean="0"/>
              <a:t>2</a:t>
            </a:fld>
            <a:endParaRPr lang="en-US"/>
          </a:p>
        </p:txBody>
      </p:sp>
    </p:spTree>
    <p:extLst>
      <p:ext uri="{BB962C8B-B14F-4D97-AF65-F5344CB8AC3E}">
        <p14:creationId xmlns:p14="http://schemas.microsoft.com/office/powerpoint/2010/main" val="21400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 offers an overview of the three components</a:t>
            </a:r>
            <a:r>
              <a:rPr lang="en-US" i="1" baseline="0" dirty="0" smtClean="0"/>
              <a:t> of the Toolkit and when they will be delivered. </a:t>
            </a:r>
            <a:endParaRPr lang="en-US" i="1" dirty="0" smtClean="0"/>
          </a:p>
          <a:p>
            <a:endParaRPr lang="en-US" dirty="0" smtClean="0"/>
          </a:p>
          <a:p>
            <a:r>
              <a:rPr lang="en-US" dirty="0" smtClean="0"/>
              <a:t>The grant funding the development of the Toolkit runs out</a:t>
            </a:r>
            <a:r>
              <a:rPr lang="en-US" baseline="0" dirty="0" smtClean="0"/>
              <a:t> in August, 2015 so Toolkit will be published then. The </a:t>
            </a:r>
            <a:endParaRPr lang="en-US" dirty="0" smtClean="0"/>
          </a:p>
          <a:p>
            <a:r>
              <a:rPr lang="en-US" dirty="0" smtClean="0"/>
              <a:t> three components of the Toolkit</a:t>
            </a:r>
            <a:r>
              <a:rPr lang="en-US" baseline="0" dirty="0" smtClean="0"/>
              <a:t> project are: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1.</a:t>
            </a:r>
            <a:r>
              <a:rPr lang="en-US" sz="1200" b="1" baseline="0" dirty="0" smtClean="0"/>
              <a:t>  </a:t>
            </a:r>
            <a:r>
              <a:rPr lang="en-US" sz="1200" b="1" dirty="0" smtClean="0"/>
              <a:t>Conceptual Foundations</a:t>
            </a:r>
            <a:r>
              <a:rPr lang="en-US" sz="1200" dirty="0" smtClean="0"/>
              <a:t>—This document</a:t>
            </a:r>
            <a:r>
              <a:rPr lang="en-US" sz="1200" baseline="0" dirty="0" smtClean="0"/>
              <a:t> introduces the Toolkit project, describes the timeline of its development, and presents the 10 principles that undergird the work and inform the development of the </a:t>
            </a:r>
            <a:r>
              <a:rPr lang="en-US" sz="1200" kern="1200" dirty="0" smtClean="0">
                <a:solidFill>
                  <a:schemeClr val="tx1"/>
                </a:solidFill>
                <a:effectLst/>
                <a:latin typeface="+mn-lt"/>
                <a:ea typeface="+mn-ea"/>
                <a:cs typeface="+mn-cs"/>
              </a:rPr>
              <a:t>Inquiry Design Model (IDM)</a:t>
            </a:r>
            <a:r>
              <a:rPr lang="en-US" dirty="0" smtClean="0">
                <a:effectLst/>
              </a:rPr>
              <a:t> which provides a template for the</a:t>
            </a:r>
            <a:r>
              <a:rPr lang="en-US" baseline="0" dirty="0" smtClean="0">
                <a:effectLst/>
              </a:rPr>
              <a:t> curriculum work featured in the Toolkit.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ffectLst/>
              </a:rPr>
              <a:t>The 10 assumptions that make up the Conceptual Foundations are embedded throughout the set of slides in the Professional Learning Resources. The relevant assumptions are explicitly referenced as a way to summarize each set of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2.  Grade-Level Curriculum Inquiries</a:t>
            </a:r>
            <a:r>
              <a:rPr lang="en-US" sz="1200" dirty="0" smtClean="0">
                <a:solidFill>
                  <a:srgbClr val="FF0000"/>
                </a:solidFill>
              </a:rPr>
              <a:t>—The bulk of the Toolkit consists</a:t>
            </a:r>
            <a:r>
              <a:rPr lang="en-US" sz="1200" baseline="0" dirty="0" smtClean="0">
                <a:solidFill>
                  <a:srgbClr val="FF0000"/>
                </a:solidFill>
              </a:rPr>
              <a:t> of 84 inquiries which feature a </a:t>
            </a:r>
            <a:r>
              <a:rPr lang="en-US" sz="1200" i="1" baseline="0" dirty="0" smtClean="0">
                <a:solidFill>
                  <a:srgbClr val="FF0000"/>
                </a:solidFill>
              </a:rPr>
              <a:t>blueprint</a:t>
            </a:r>
            <a:r>
              <a:rPr lang="en-US" sz="1200" i="0" baseline="0" dirty="0" smtClean="0">
                <a:solidFill>
                  <a:srgbClr val="FF0000"/>
                </a:solidFill>
              </a:rPr>
              <a:t>,</a:t>
            </a:r>
            <a:r>
              <a:rPr lang="en-US" sz="1200" baseline="0" dirty="0" smtClean="0">
                <a:solidFill>
                  <a:srgbClr val="FF0000"/>
                </a:solidFill>
              </a:rPr>
              <a:t> which is </a:t>
            </a:r>
            <a:r>
              <a:rPr lang="en-US" sz="1200" dirty="0" smtClean="0">
                <a:solidFill>
                  <a:srgbClr val="000000"/>
                </a:solidFill>
                <a:effectLst/>
                <a:latin typeface="Garamond"/>
                <a:ea typeface="ＭＳ 明朝"/>
                <a:cs typeface="Times New Roman"/>
              </a:rPr>
              <a:t>a one-page presentation of the compelling and supporting questions, formative and summative tasks, and disciplinary sources that define a curricular inquiry</a:t>
            </a:r>
            <a:r>
              <a:rPr lang="en-US" sz="1200" baseline="0" dirty="0" smtClean="0">
                <a:solidFill>
                  <a:srgbClr val="000000"/>
                </a:solidFill>
                <a:effectLst/>
                <a:latin typeface="Garamond"/>
                <a:ea typeface="ＭＳ 明朝"/>
                <a:cs typeface="Times New Roman"/>
              </a:rPr>
              <a:t>.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aseline="0" dirty="0" smtClean="0">
              <a:solidFill>
                <a:srgbClr val="000000"/>
              </a:solidFill>
              <a:effectLst/>
              <a:latin typeface="Garamond"/>
              <a:ea typeface="ＭＳ 明朝"/>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Garamond"/>
                <a:ea typeface="ＭＳ 明朝"/>
                <a:cs typeface="Times New Roman"/>
              </a:rPr>
              <a:t>Within the Toolkit are two types of inquiries. </a:t>
            </a:r>
            <a:r>
              <a:rPr lang="en-US" sz="1200" i="1" dirty="0" smtClean="0">
                <a:solidFill>
                  <a:srgbClr val="000000"/>
                </a:solidFill>
                <a:effectLst/>
                <a:latin typeface="Garamond"/>
                <a:ea typeface="ＭＳ 明朝"/>
                <a:cs typeface="Times New Roman"/>
              </a:rPr>
              <a:t>Annotated inquiries</a:t>
            </a:r>
            <a:r>
              <a:rPr lang="en-US" sz="1200" dirty="0" smtClean="0">
                <a:solidFill>
                  <a:srgbClr val="000000"/>
                </a:solidFill>
                <a:effectLst/>
                <a:latin typeface="Garamond"/>
                <a:ea typeface="ＭＳ 明朝"/>
                <a:cs typeface="Times New Roman"/>
              </a:rPr>
              <a:t> expand the blueprints through detailed explanations that illuminate the IDM components and feature pedagogical advice on how to build instructional activities, use sources, and construct assessments. </a:t>
            </a:r>
            <a:r>
              <a:rPr lang="en-US" sz="1200" i="1" dirty="0" smtClean="0">
                <a:solidFill>
                  <a:srgbClr val="000000"/>
                </a:solidFill>
                <a:effectLst/>
                <a:latin typeface="Garamond"/>
                <a:ea typeface="ＭＳ 明朝"/>
                <a:cs typeface="Times New Roman"/>
              </a:rPr>
              <a:t>Abridged inquiries</a:t>
            </a:r>
            <a:r>
              <a:rPr lang="en-US" sz="1200" dirty="0" smtClean="0">
                <a:solidFill>
                  <a:srgbClr val="000000"/>
                </a:solidFill>
                <a:effectLst/>
                <a:latin typeface="Garamond"/>
                <a:ea typeface="ＭＳ 明朝"/>
                <a:cs typeface="Times New Roman"/>
              </a:rPr>
              <a:t> also offer a blueprint of the central components along with a brief explanation of how the inquiry can be taught</a:t>
            </a:r>
            <a:r>
              <a:rPr lang="en-US" sz="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ea typeface="+mn-ea"/>
                <a:cs typeface="+mn-cs"/>
              </a:rPr>
              <a:t>Of</a:t>
            </a:r>
            <a:r>
              <a:rPr lang="en-US" sz="1200" baseline="0" dirty="0" smtClean="0">
                <a:solidFill>
                  <a:schemeClr val="tx1"/>
                </a:solidFill>
                <a:effectLst/>
                <a:latin typeface="+mn-lt"/>
                <a:ea typeface="+mn-ea"/>
                <a:cs typeface="+mn-cs"/>
              </a:rPr>
              <a:t> the 84 inquiries in the Toolkit, 14 are fully annotated (one per grade level K-11 with two at grade 12—one for Economics and one for Participation in Government) while another 70 are abridged (five per grade level K-11 with ten at grade 12—five for Economics and five for Participation in Government.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effectLst/>
                <a:latin typeface="+mn-lt"/>
                <a:ea typeface="+mn-ea"/>
                <a:cs typeface="+mn-cs"/>
              </a:rPr>
              <a:t>Eighty-four inquiries sounds like a lot, but the NYS Framework covers the length and breadth of social studies so many Key Ideas will not be represented. Classroom teachers, both individually and in groups, will need to bring their considerable knowledge and experience to bear in the construction of inquiries for additional topics.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effectLst/>
                <a:latin typeface="+mn-lt"/>
                <a:ea typeface="+mn-ea"/>
                <a:cs typeface="+mn-cs"/>
              </a:rPr>
              <a:t>NOTE</a:t>
            </a:r>
            <a:r>
              <a:rPr lang="en-US" sz="1200" baseline="0" dirty="0" smtClean="0">
                <a:solidFill>
                  <a:schemeClr val="tx1"/>
                </a:solidFill>
                <a:effectLst/>
                <a:latin typeface="+mn-lt"/>
                <a:ea typeface="+mn-ea"/>
                <a:cs typeface="+mn-cs"/>
              </a:rPr>
              <a:t>:  Inquiries are </a:t>
            </a:r>
            <a:r>
              <a:rPr lang="en-US" sz="1200" i="1" baseline="0" dirty="0" smtClean="0">
                <a:solidFill>
                  <a:schemeClr val="tx1"/>
                </a:solidFill>
                <a:effectLst/>
                <a:latin typeface="+mn-lt"/>
                <a:ea typeface="+mn-ea"/>
                <a:cs typeface="+mn-cs"/>
              </a:rPr>
              <a:t>not</a:t>
            </a:r>
            <a:r>
              <a:rPr lang="en-US" sz="1200" i="0" baseline="0" dirty="0" smtClean="0">
                <a:solidFill>
                  <a:schemeClr val="tx1"/>
                </a:solidFill>
                <a:effectLst/>
                <a:latin typeface="+mn-lt"/>
                <a:ea typeface="+mn-ea"/>
                <a:cs typeface="+mn-cs"/>
              </a:rPr>
              <a:t> a set of lesson plans or modules and they need not represent an entire Key Idea. Instead, they represent the key components of an instructional plan that teachers are encouraged to make their own by modifying and adapting inquiries to fit the needs of their particular students. </a:t>
            </a:r>
            <a:r>
              <a:rPr lang="en-US" sz="1200" baseline="0" dirty="0" smtClean="0">
                <a:solidFill>
                  <a:schemeClr val="tx1"/>
                </a:solidFill>
                <a:effectLst/>
                <a:latin typeface="+mn-lt"/>
                <a:ea typeface="+mn-ea"/>
                <a:cs typeface="+mn-cs"/>
              </a:rPr>
              <a:t>To that end, inquiries will be published on the </a:t>
            </a:r>
            <a:r>
              <a:rPr lang="en-US" sz="1200" baseline="0" dirty="0" err="1" smtClean="0">
                <a:solidFill>
                  <a:schemeClr val="tx1"/>
                </a:solidFill>
                <a:effectLst/>
                <a:latin typeface="+mn-lt"/>
                <a:ea typeface="+mn-ea"/>
                <a:cs typeface="+mn-cs"/>
              </a:rPr>
              <a:t>EngageNY</a:t>
            </a:r>
            <a:r>
              <a:rPr lang="en-US" sz="1200" baseline="0" dirty="0" smtClean="0">
                <a:solidFill>
                  <a:schemeClr val="tx1"/>
                </a:solidFill>
                <a:effectLst/>
                <a:latin typeface="+mn-lt"/>
                <a:ea typeface="+mn-ea"/>
                <a:cs typeface="+mn-cs"/>
              </a:rPr>
              <a:t> and C3 Teachers sites in both PDF and Word formats.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FF0000"/>
                </a:solidFill>
              </a:rPr>
              <a:t>3.  Professional Learning Resources</a:t>
            </a:r>
            <a:r>
              <a:rPr lang="en-US" sz="1200" baseline="0" dirty="0" smtClean="0">
                <a:solidFill>
                  <a:srgbClr val="FF0000"/>
                </a:solidFill>
              </a:rPr>
              <a:t>—The third component of the Toolkit is a set of resources for use in professional development settings. These resources include </a:t>
            </a:r>
            <a:r>
              <a:rPr lang="en-US" sz="1200" dirty="0" smtClean="0">
                <a:effectLst/>
                <a:latin typeface="Garamond"/>
                <a:ea typeface="ＭＳ 明朝"/>
                <a:cs typeface="Times New Roman"/>
              </a:rPr>
              <a:t>a set of materials (e.g., </a:t>
            </a:r>
            <a:r>
              <a:rPr lang="en-US" sz="1200" dirty="0" err="1" smtClean="0">
                <a:effectLst/>
                <a:latin typeface="Garamond"/>
                <a:ea typeface="ＭＳ 明朝"/>
                <a:cs typeface="Times New Roman"/>
              </a:rPr>
              <a:t>PowerPoints</a:t>
            </a:r>
            <a:r>
              <a:rPr lang="en-US" sz="1200" dirty="0" smtClean="0">
                <a:effectLst/>
                <a:latin typeface="Garamond"/>
                <a:ea typeface="ＭＳ 明朝"/>
                <a:cs typeface="Times New Roman"/>
              </a:rPr>
              <a:t>, handouts, guides, videos) for use in workshops and turn-key programs.</a:t>
            </a:r>
            <a:r>
              <a:rPr lang="en-US" dirty="0" smtClean="0">
                <a:effectLst/>
              </a:rPr>
              <a:t> </a:t>
            </a:r>
            <a:endParaRPr lang="en-US" sz="1200" baseline="0" dirty="0" smtClean="0">
              <a:solidFill>
                <a:srgbClr val="FF0000"/>
              </a:solidFill>
            </a:endParaRPr>
          </a:p>
        </p:txBody>
      </p:sp>
      <p:sp>
        <p:nvSpPr>
          <p:cNvPr id="4" name="Slide Number Placeholder 3"/>
          <p:cNvSpPr>
            <a:spLocks noGrp="1"/>
          </p:cNvSpPr>
          <p:nvPr>
            <p:ph type="sldNum" sz="quarter" idx="10"/>
          </p:nvPr>
        </p:nvSpPr>
        <p:spPr/>
        <p:txBody>
          <a:bodyPr/>
          <a:lstStyle/>
          <a:p>
            <a:fld id="{B293CAE4-8A43-EC4E-A3DD-A7F28DC0AE59}" type="slidenum">
              <a:rPr lang="en-US" smtClean="0"/>
              <a:t>11</a:t>
            </a:fld>
            <a:endParaRPr lang="en-US"/>
          </a:p>
        </p:txBody>
      </p:sp>
    </p:spTree>
    <p:extLst>
      <p:ext uri="{BB962C8B-B14F-4D97-AF65-F5344CB8AC3E}">
        <p14:creationId xmlns:p14="http://schemas.microsoft.com/office/powerpoint/2010/main" val="173544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slide indicates where the Toolkit project materials will live.</a:t>
            </a:r>
          </a:p>
          <a:p>
            <a:endParaRPr lang="en-US" i="1" baseline="0" dirty="0" smtClean="0"/>
          </a:p>
          <a:p>
            <a:r>
              <a:rPr lang="en-US" i="0" baseline="0" dirty="0" smtClean="0"/>
              <a:t>All 84 inquiries will be housed in two places—on the </a:t>
            </a:r>
            <a:r>
              <a:rPr lang="en-US" i="0" baseline="0" dirty="0" err="1" smtClean="0"/>
              <a:t>EngageNY</a:t>
            </a:r>
            <a:r>
              <a:rPr lang="en-US" i="0" baseline="0" dirty="0" smtClean="0"/>
              <a:t> website and on the C3 Teachers website. The </a:t>
            </a:r>
            <a:r>
              <a:rPr lang="en-US" i="0" baseline="0" dirty="0" err="1" smtClean="0"/>
              <a:t>EngageNY</a:t>
            </a:r>
            <a:r>
              <a:rPr lang="en-US" i="0" baseline="0" dirty="0" smtClean="0"/>
              <a:t> site will also hold the other Toolkit components—the Conceptual Foundations and the Professional Learning Resources (of which these slides are a part). The </a:t>
            </a:r>
            <a:r>
              <a:rPr lang="en-US" i="0" baseline="0" dirty="0" err="1" smtClean="0"/>
              <a:t>EngageNY</a:t>
            </a:r>
            <a:r>
              <a:rPr lang="en-US" i="0" baseline="0" dirty="0" smtClean="0"/>
              <a:t> site, however, will be static once the Toolkit project ends in August, 2015. The C3 Teachers site, however, will be a place where New York teachers(and teachers from around the US) can contribute to a live database of exemplary inquiries. </a:t>
            </a:r>
          </a:p>
          <a:p>
            <a:endParaRPr lang="en-US" i="0" baseline="0" dirty="0" smtClean="0"/>
          </a:p>
          <a:p>
            <a:r>
              <a:rPr lang="en-US" b="1" i="0" baseline="0" dirty="0" smtClean="0"/>
              <a:t>Check with Greg about housing PD slides on </a:t>
            </a:r>
            <a:r>
              <a:rPr lang="en-US" b="1" i="0" baseline="0" dirty="0" err="1" smtClean="0"/>
              <a:t>EngageNY</a:t>
            </a:r>
            <a:r>
              <a:rPr lang="en-US" b="1" i="0" baseline="0" dirty="0" smtClean="0"/>
              <a:t>; also mention of videos here and elsewhere.</a:t>
            </a:r>
            <a:endParaRPr lang="en-US" b="1" i="0" dirty="0"/>
          </a:p>
        </p:txBody>
      </p:sp>
      <p:sp>
        <p:nvSpPr>
          <p:cNvPr id="4" name="Slide Number Placeholder 3"/>
          <p:cNvSpPr>
            <a:spLocks noGrp="1"/>
          </p:cNvSpPr>
          <p:nvPr>
            <p:ph type="sldNum" sz="quarter" idx="10"/>
          </p:nvPr>
        </p:nvSpPr>
        <p:spPr/>
        <p:txBody>
          <a:bodyPr/>
          <a:lstStyle/>
          <a:p>
            <a:fld id="{B293CAE4-8A43-EC4E-A3DD-A7F28DC0AE59}" type="slidenum">
              <a:rPr lang="en-US" smtClean="0"/>
              <a:t>12</a:t>
            </a:fld>
            <a:endParaRPr lang="en-US"/>
          </a:p>
        </p:txBody>
      </p:sp>
    </p:spTree>
    <p:extLst>
      <p:ext uri="{BB962C8B-B14F-4D97-AF65-F5344CB8AC3E}">
        <p14:creationId xmlns:p14="http://schemas.microsoft.com/office/powerpoint/2010/main" val="291110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 reiterates</a:t>
            </a:r>
            <a:r>
              <a:rPr lang="en-US" i="1" baseline="0" dirty="0" smtClean="0"/>
              <a:t> the point that </a:t>
            </a:r>
            <a:r>
              <a:rPr lang="en-US" i="1" dirty="0" smtClean="0"/>
              <a:t>the Toolkit</a:t>
            </a:r>
            <a:r>
              <a:rPr lang="en-US" i="1" baseline="0" dirty="0" smtClean="0"/>
              <a:t> project is intended to act as a bridge between standards documents and teachers’ classroom practices. But it also serves three additional purposes.</a:t>
            </a:r>
          </a:p>
          <a:p>
            <a:endParaRPr lang="en-US" baseline="0" dirty="0" smtClean="0"/>
          </a:p>
          <a:p>
            <a:r>
              <a:rPr lang="en-US" baseline="0" dirty="0" smtClean="0"/>
              <a:t>First, the Toolkit inquiries integrate the Common Core-English Language Arts standards in ways that honor both the subject-specific content of social studies and the important relationship between social studies and literacy. </a:t>
            </a:r>
            <a:r>
              <a:rPr lang="en-US" sz="1200" dirty="0" smtClean="0">
                <a:solidFill>
                  <a:srgbClr val="000000"/>
                </a:solidFill>
                <a:effectLst/>
                <a:latin typeface="Garamond"/>
                <a:ea typeface="ＭＳ 明朝"/>
                <a:cs typeface="Times New Roman"/>
              </a:rPr>
              <a:t>The Common Core provides a focus on the skills supporting inquiry such as reading rich informational texts, writing evidence-based arguments, and speaking and listening in public venues that complement the pedagogical directions advocated in the C3 and New York Social Studies Frameworks.</a:t>
            </a:r>
          </a:p>
          <a:p>
            <a:endParaRPr lang="en-US" sz="1200" dirty="0" smtClean="0">
              <a:solidFill>
                <a:srgbClr val="000000"/>
              </a:solidFill>
              <a:effectLst/>
              <a:latin typeface="Garamond"/>
              <a:ea typeface="ＭＳ 明朝"/>
              <a:cs typeface="Times New Roman"/>
            </a:endParaRPr>
          </a:p>
          <a:p>
            <a:r>
              <a:rPr lang="en-US" sz="1200" dirty="0" smtClean="0">
                <a:solidFill>
                  <a:srgbClr val="000000"/>
                </a:solidFill>
                <a:effectLst/>
                <a:latin typeface="Garamond"/>
                <a:ea typeface="ＭＳ 明朝"/>
                <a:cs typeface="Times New Roman"/>
              </a:rPr>
              <a:t>Second,</a:t>
            </a:r>
            <a:r>
              <a:rPr lang="en-US" sz="1200" baseline="0" dirty="0" smtClean="0">
                <a:solidFill>
                  <a:srgbClr val="000000"/>
                </a:solidFill>
                <a:effectLst/>
                <a:latin typeface="Garamond"/>
                <a:ea typeface="ＭＳ 明朝"/>
                <a:cs typeface="Times New Roman"/>
              </a:rPr>
              <a:t> while standards and frameworks can provide useful direction, it is helpful to see how such ideas can play out in classroom practice. Written by teachers for teachers, the Toolkit inquiries offer the kind of pedagogical guidance New York teachers have said they are looking for.</a:t>
            </a:r>
          </a:p>
          <a:p>
            <a:endParaRPr lang="en-US" sz="1200" baseline="0" dirty="0" smtClean="0">
              <a:solidFill>
                <a:srgbClr val="000000"/>
              </a:solidFill>
              <a:effectLst/>
              <a:latin typeface="Garamond"/>
              <a:ea typeface="ＭＳ 明朝"/>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000000"/>
                </a:solidFill>
                <a:effectLst/>
                <a:latin typeface="Garamond"/>
                <a:ea typeface="ＭＳ 明朝"/>
                <a:cs typeface="Times New Roman"/>
              </a:rPr>
              <a:t>Finally, </a:t>
            </a:r>
            <a:r>
              <a:rPr lang="en-US" sz="1200" b="0" baseline="0" dirty="0" smtClean="0">
                <a:solidFill>
                  <a:schemeClr val="tx1"/>
                </a:solidFill>
                <a:effectLst/>
                <a:latin typeface="+mn-lt"/>
                <a:ea typeface="+mn-ea"/>
                <a:cs typeface="+mn-cs"/>
              </a:rPr>
              <a:t>s</a:t>
            </a:r>
            <a:r>
              <a:rPr lang="en-US" baseline="0" dirty="0" smtClean="0"/>
              <a:t>ocial studies teachers have long faced a challenging reality—there is far more content than they could ever hope to teach effectively. Making wise curricular and instructional choices, then, is key to a rich and robust social studies program. But where to begin?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effectLst/>
                <a:latin typeface="+mn-lt"/>
                <a:ea typeface="+mn-ea"/>
                <a:cs typeface="+mn-cs"/>
              </a:rPr>
              <a:t>T</a:t>
            </a:r>
            <a:r>
              <a:rPr lang="en-US" sz="1200" b="0" baseline="0" dirty="0" smtClean="0">
                <a:solidFill>
                  <a:srgbClr val="000000"/>
                </a:solidFill>
                <a:effectLst/>
                <a:latin typeface="Garamond"/>
                <a:ea typeface="ＭＳ 明朝"/>
                <a:cs typeface="Times New Roman"/>
              </a:rPr>
              <a:t>eaching and learning social studies can benefit from a new approach, one that puts inquiry at the center of instructional practice. </a:t>
            </a:r>
            <a:r>
              <a:rPr lang="en-US" baseline="0" dirty="0" smtClean="0"/>
              <a:t>Rather than a march through the chapters of a textbook, the Toolkit authors frame the work that teachers and students do around questions and the investigations into those questions. Doing so offers opportunities to engage with the ideas and skills in ways that will enable students to construct powerful insights and understandings and to take informed action as a fully functioning member of society.</a:t>
            </a:r>
          </a:p>
          <a:p>
            <a:endParaRPr lang="en-US" sz="1200" b="0" baseline="0" dirty="0" smtClean="0">
              <a:solidFill>
                <a:srgbClr val="000000"/>
              </a:solidFill>
              <a:effectLst/>
              <a:latin typeface="Garamond"/>
              <a:ea typeface="ＭＳ 明朝"/>
              <a:cs typeface="Times New Roman"/>
            </a:endParaRPr>
          </a:p>
          <a:p>
            <a:r>
              <a:rPr lang="en-US" sz="1200" b="0" baseline="0" dirty="0" smtClean="0">
                <a:solidFill>
                  <a:srgbClr val="000000"/>
                </a:solidFill>
                <a:effectLst/>
                <a:latin typeface="Garamond"/>
                <a:ea typeface="ＭＳ 明朝"/>
                <a:cs typeface="Times New Roman"/>
              </a:rPr>
              <a:t>This new approach, as will be evident beginning with the next set of slides, is centered in the Inquiry Design Model (IDM) and the </a:t>
            </a:r>
            <a:r>
              <a:rPr lang="en-US" sz="1200" b="0" i="1" baseline="0" dirty="0" smtClean="0">
                <a:solidFill>
                  <a:srgbClr val="000000"/>
                </a:solidFill>
                <a:effectLst/>
                <a:latin typeface="Garamond"/>
                <a:ea typeface="ＭＳ 明朝"/>
                <a:cs typeface="Times New Roman"/>
              </a:rPr>
              <a:t>blueprint </a:t>
            </a:r>
            <a:r>
              <a:rPr lang="en-US" sz="1200" b="0" baseline="0" dirty="0" smtClean="0">
                <a:solidFill>
                  <a:srgbClr val="000000"/>
                </a:solidFill>
                <a:effectLst/>
                <a:latin typeface="Garamond"/>
                <a:ea typeface="ＭＳ 明朝"/>
                <a:cs typeface="Times New Roman"/>
              </a:rPr>
              <a:t>template through which the inquiries are expressed.</a:t>
            </a:r>
            <a:endParaRPr lang="en-US" baseline="0" dirty="0" smtClean="0"/>
          </a:p>
          <a:p>
            <a:endParaRPr lang="en-US" baseline="0" dirty="0" smtClean="0"/>
          </a:p>
          <a:p>
            <a:r>
              <a:rPr lang="en-US" baseline="0" dirty="0" smtClean="0"/>
              <a:t>NOTE: The Toolkit offers the resources, but it will take ambitious and committed classroom teachers to employ those resources to best effect.</a:t>
            </a:r>
            <a:endParaRPr lang="en-US" dirty="0" smtClean="0"/>
          </a:p>
          <a:p>
            <a:endParaRPr lang="en-US" sz="1200" b="0" baseline="0" dirty="0" smtClean="0">
              <a:solidFill>
                <a:srgbClr val="000000"/>
              </a:solidFill>
              <a:effectLst/>
              <a:latin typeface="Garamond"/>
              <a:ea typeface="ＭＳ 明朝"/>
              <a:cs typeface="Times New Roman"/>
            </a:endParaRPr>
          </a:p>
          <a:p>
            <a:endParaRPr lang="en-US" sz="1200" baseline="0" dirty="0" smtClean="0">
              <a:solidFill>
                <a:srgbClr val="000000"/>
              </a:solidFill>
              <a:effectLst/>
              <a:latin typeface="Garamond"/>
              <a:ea typeface="ＭＳ 明朝"/>
              <a:cs typeface="Times New Roman"/>
            </a:endParaRPr>
          </a:p>
          <a:p>
            <a:endParaRPr lang="en-US" sz="1200" baseline="0" dirty="0" smtClean="0">
              <a:solidFill>
                <a:srgbClr val="000000"/>
              </a:solidFill>
              <a:effectLst/>
              <a:latin typeface="Garamond"/>
              <a:ea typeface="ＭＳ 明朝"/>
              <a:cs typeface="Times New Roman"/>
            </a:endParaRPr>
          </a:p>
        </p:txBody>
      </p:sp>
      <p:sp>
        <p:nvSpPr>
          <p:cNvPr id="4" name="Slide Number Placeholder 3"/>
          <p:cNvSpPr>
            <a:spLocks noGrp="1"/>
          </p:cNvSpPr>
          <p:nvPr>
            <p:ph type="sldNum" sz="quarter" idx="10"/>
          </p:nvPr>
        </p:nvSpPr>
        <p:spPr/>
        <p:txBody>
          <a:bodyPr/>
          <a:lstStyle/>
          <a:p>
            <a:fld id="{B293CAE4-8A43-EC4E-A3DD-A7F28DC0AE59}" type="slidenum">
              <a:rPr lang="en-US" smtClean="0"/>
              <a:t>13</a:t>
            </a:fld>
            <a:endParaRPr lang="en-US"/>
          </a:p>
        </p:txBody>
      </p:sp>
    </p:spTree>
    <p:extLst>
      <p:ext uri="{BB962C8B-B14F-4D97-AF65-F5344CB8AC3E}">
        <p14:creationId xmlns:p14="http://schemas.microsoft.com/office/powerpoint/2010/main" val="304262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 introduces</a:t>
            </a:r>
            <a:r>
              <a:rPr lang="en-US" i="1" baseline="0" dirty="0" smtClean="0"/>
              <a:t> the first component of the Inquiry Design Model—compelling questions.</a:t>
            </a:r>
            <a:endParaRPr lang="en-US" i="1" dirty="0" smtClean="0"/>
          </a:p>
          <a:p>
            <a:endParaRPr lang="en-US" dirty="0" smtClean="0"/>
          </a:p>
          <a:p>
            <a:r>
              <a:rPr lang="en-US" dirty="0" smtClean="0"/>
              <a:t>The </a:t>
            </a:r>
            <a:r>
              <a:rPr lang="en-US" sz="1200" dirty="0" smtClean="0">
                <a:effectLst/>
                <a:latin typeface="Garamond"/>
                <a:ea typeface="ＭＳ 明朝"/>
                <a:cs typeface="Times New Roman"/>
              </a:rPr>
              <a:t>Inquiry Design Model (IDM) represented in the Toolkit features a compelling question and the elements necessary to support students as they investigate that question in a thoughtful and informed fashion.</a:t>
            </a:r>
            <a:r>
              <a:rPr lang="en-US" dirty="0" smtClean="0">
                <a:effectLst/>
              </a:rPr>
              <a:t> </a:t>
            </a:r>
          </a:p>
          <a:p>
            <a:endParaRPr lang="en-US" dirty="0" smtClean="0">
              <a:effectLst/>
            </a:endParaRPr>
          </a:p>
          <a:p>
            <a:r>
              <a:rPr lang="en-US" dirty="0" smtClean="0">
                <a:effectLst/>
              </a:rPr>
              <a:t>One of the primary characteristics</a:t>
            </a:r>
            <a:r>
              <a:rPr lang="en-US" baseline="0" dirty="0" smtClean="0">
                <a:effectLst/>
              </a:rPr>
              <a:t> of a compelling question is that it helps frame the inquiry under study. To that end, a compelling question helps teachers and students collect, organize, and pursue their ideas through the task of answering the question.</a:t>
            </a:r>
          </a:p>
          <a:p>
            <a:endParaRPr lang="en-US" baseline="0" dirty="0" smtClean="0">
              <a:effectLst/>
            </a:endParaRPr>
          </a:p>
          <a:p>
            <a:r>
              <a:rPr lang="en-US" baseline="0" dirty="0" smtClean="0">
                <a:effectLst/>
              </a:rPr>
              <a:t>Compelling questions are also intellectually rigorous and relevant to students. </a:t>
            </a:r>
            <a:r>
              <a:rPr lang="en-US" sz="1200" kern="1200" dirty="0" smtClean="0">
                <a:solidFill>
                  <a:schemeClr val="tx1"/>
                </a:solidFill>
                <a:effectLst/>
                <a:latin typeface="+mn-lt"/>
                <a:ea typeface="+mn-ea"/>
                <a:cs typeface="+mn-cs"/>
              </a:rPr>
              <a:t>Compelling questions address key issues, topics, and problems found in and across the academic disciplines in general and the New York Social Studies Framework in particular. But compelling questions also reflect the ideas and experiences that students bring to class.</a:t>
            </a:r>
            <a:r>
              <a:rPr lang="en-US" dirty="0" smtClean="0">
                <a:effectLst/>
              </a:rPr>
              <a:t> </a:t>
            </a:r>
          </a:p>
          <a:p>
            <a:endParaRPr lang="en-US" dirty="0" smtClean="0">
              <a:effectLst/>
            </a:endParaRPr>
          </a:p>
          <a:p>
            <a:r>
              <a:rPr lang="en-US" dirty="0" smtClean="0">
                <a:effectLst/>
              </a:rPr>
              <a:t>Finally, compelling questions</a:t>
            </a:r>
            <a:r>
              <a:rPr lang="en-US" baseline="0" dirty="0" smtClean="0">
                <a:effectLst/>
              </a:rPr>
              <a:t> give direction to students in terms of their summative performance. </a:t>
            </a:r>
          </a:p>
          <a:p>
            <a:endParaRPr lang="en-US" baseline="0" dirty="0" smtClean="0">
              <a:effectLst/>
            </a:endParaRPr>
          </a:p>
        </p:txBody>
      </p:sp>
      <p:sp>
        <p:nvSpPr>
          <p:cNvPr id="4" name="Slide Number Placeholder 3"/>
          <p:cNvSpPr>
            <a:spLocks noGrp="1"/>
          </p:cNvSpPr>
          <p:nvPr>
            <p:ph type="sldNum" sz="quarter" idx="10"/>
          </p:nvPr>
        </p:nvSpPr>
        <p:spPr/>
        <p:txBody>
          <a:bodyPr/>
          <a:lstStyle/>
          <a:p>
            <a:fld id="{15386568-CF4C-CC42-9F1A-6B314A565F23}" type="slidenum">
              <a:rPr lang="en-US" smtClean="0"/>
              <a:t>15</a:t>
            </a:fld>
            <a:endParaRPr lang="en-US"/>
          </a:p>
        </p:txBody>
      </p:sp>
    </p:spTree>
    <p:extLst>
      <p:ext uri="{BB962C8B-B14F-4D97-AF65-F5344CB8AC3E}">
        <p14:creationId xmlns:p14="http://schemas.microsoft.com/office/powerpoint/2010/main" val="157837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slide introduces the two criteria for compelling questions.</a:t>
            </a:r>
            <a:endParaRPr lang="en-US" i="1" dirty="0" smtClean="0"/>
          </a:p>
          <a:p>
            <a:endParaRPr lang="en-US" dirty="0" smtClean="0"/>
          </a:p>
          <a:p>
            <a:r>
              <a:rPr lang="en-US" dirty="0" smtClean="0"/>
              <a:t>Key to crafting compelling questions is hitting</a:t>
            </a:r>
            <a:r>
              <a:rPr lang="en-US" baseline="0" dirty="0" smtClean="0"/>
              <a:t> the sweet spot between the qualities of being intellectually rigorous and relevant to students. </a:t>
            </a:r>
          </a:p>
          <a:p>
            <a:endParaRPr lang="en-US" baseline="0" dirty="0" smtClean="0"/>
          </a:p>
        </p:txBody>
      </p:sp>
      <p:sp>
        <p:nvSpPr>
          <p:cNvPr id="4" name="Slide Number Placeholder 3"/>
          <p:cNvSpPr>
            <a:spLocks noGrp="1"/>
          </p:cNvSpPr>
          <p:nvPr>
            <p:ph type="sldNum" sz="quarter" idx="10"/>
          </p:nvPr>
        </p:nvSpPr>
        <p:spPr/>
        <p:txBody>
          <a:bodyPr/>
          <a:lstStyle/>
          <a:p>
            <a:fld id="{15386568-CF4C-CC42-9F1A-6B314A565F23}" type="slidenum">
              <a:rPr lang="en-US" smtClean="0"/>
              <a:t>16</a:t>
            </a:fld>
            <a:endParaRPr lang="en-US"/>
          </a:p>
        </p:txBody>
      </p:sp>
    </p:spTree>
    <p:extLst>
      <p:ext uri="{BB962C8B-B14F-4D97-AF65-F5344CB8AC3E}">
        <p14:creationId xmlns:p14="http://schemas.microsoft.com/office/powerpoint/2010/main" val="247157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slide presents the key ideas behind the first criteria for a compelling question, namely that is has to be intellectually or academically rigorous.</a:t>
            </a:r>
            <a:endParaRPr lang="en-US" i="1" dirty="0" smtClean="0"/>
          </a:p>
          <a:p>
            <a:endParaRPr lang="en-US" dirty="0" smtClean="0"/>
          </a:p>
          <a:p>
            <a:r>
              <a:rPr lang="en-US" dirty="0" smtClean="0"/>
              <a:t>An intellectually</a:t>
            </a:r>
            <a:r>
              <a:rPr lang="en-US" baseline="0" dirty="0" smtClean="0"/>
              <a:t> meaty question has two characteristics.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it r</a:t>
            </a:r>
            <a:r>
              <a:rPr lang="en-US" dirty="0" smtClean="0"/>
              <a:t>eflects an enduring issue, concern, or debate in social</a:t>
            </a:r>
            <a:r>
              <a:rPr lang="en-US" baseline="0" dirty="0" smtClean="0"/>
              <a:t> studies. Compelling questions speak to the big ideas of history and the social sciences both in concept and in particular. Revolution is an important and useful concept, but students need to understand that the American, French, and Russian revolutions, while sharing some traits, differed radically. Students understand some things by knowing the concept of revolution, but their understandings develop exponentially when they can see how the particulars of different kinds of revolutions have played out.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compelling questions demand the use of multiple disciplinary lenses and perspectives. </a:t>
            </a:r>
            <a:r>
              <a:rPr lang="en-US" sz="1200" kern="1200" dirty="0" smtClean="0">
                <a:solidFill>
                  <a:schemeClr val="tx1"/>
                </a:solidFill>
                <a:effectLst/>
                <a:latin typeface="+mn-lt"/>
                <a:ea typeface="+mn-ea"/>
                <a:cs typeface="+mn-cs"/>
              </a:rPr>
              <a:t>No social problem is economic, political, historical, or geographic alone. The challenges we face in society are multi-faceted and so they demand that we use the power of history and the social science disciplines individually and in combination to address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if the</a:t>
            </a:r>
            <a:r>
              <a:rPr lang="en-US" sz="1200" kern="1200" baseline="0" dirty="0" smtClean="0">
                <a:solidFill>
                  <a:schemeClr val="tx1"/>
                </a:solidFill>
                <a:effectLst/>
                <a:latin typeface="+mn-lt"/>
                <a:ea typeface="+mn-ea"/>
                <a:cs typeface="+mn-cs"/>
              </a:rPr>
              <a:t> study of social issues benefits from a </a:t>
            </a:r>
            <a:r>
              <a:rPr lang="en-US" sz="1200" kern="1200" baseline="0" dirty="0" err="1" smtClean="0">
                <a:solidFill>
                  <a:schemeClr val="tx1"/>
                </a:solidFill>
                <a:effectLst/>
                <a:latin typeface="+mn-lt"/>
                <a:ea typeface="+mn-ea"/>
                <a:cs typeface="+mn-cs"/>
              </a:rPr>
              <a:t>mulit</a:t>
            </a:r>
            <a:r>
              <a:rPr lang="en-US" sz="1200" kern="1200" baseline="0" dirty="0" smtClean="0">
                <a:solidFill>
                  <a:schemeClr val="tx1"/>
                </a:solidFill>
                <a:effectLst/>
                <a:latin typeface="+mn-lt"/>
                <a:ea typeface="+mn-ea"/>
                <a:cs typeface="+mn-cs"/>
              </a:rPr>
              <a:t>-disciplinary approach so, too, does it benefit from examination from multiple perspectives. There is no social problem or issue on which there is universal agreement so it only makes sense to examine those that teachers put in front of students from differing vantage points. </a:t>
            </a:r>
            <a:endParaRPr lang="en-US" dirty="0"/>
          </a:p>
        </p:txBody>
      </p:sp>
      <p:sp>
        <p:nvSpPr>
          <p:cNvPr id="4" name="Slide Number Placeholder 3"/>
          <p:cNvSpPr>
            <a:spLocks noGrp="1"/>
          </p:cNvSpPr>
          <p:nvPr>
            <p:ph type="sldNum" sz="quarter" idx="10"/>
          </p:nvPr>
        </p:nvSpPr>
        <p:spPr/>
        <p:txBody>
          <a:bodyPr/>
          <a:lstStyle/>
          <a:p>
            <a:fld id="{15386568-CF4C-CC42-9F1A-6B314A565F23}" type="slidenum">
              <a:rPr lang="en-US" smtClean="0"/>
              <a:t>17</a:t>
            </a:fld>
            <a:endParaRPr lang="en-US"/>
          </a:p>
        </p:txBody>
      </p:sp>
    </p:spTree>
    <p:extLst>
      <p:ext uri="{BB962C8B-B14F-4D97-AF65-F5344CB8AC3E}">
        <p14:creationId xmlns:p14="http://schemas.microsoft.com/office/powerpoint/2010/main" val="515190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a:t>
            </a:r>
            <a:r>
              <a:rPr lang="en-US" i="1" baseline="0" dirty="0" smtClean="0"/>
              <a:t> presents the second criteria for a compelling question—relevance to students’ lives or, put more commonly, how to get under kids’ skins.</a:t>
            </a:r>
            <a:endParaRPr lang="en-US" i="1" dirty="0" smtClean="0"/>
          </a:p>
          <a:p>
            <a:endParaRPr lang="en-US" dirty="0" smtClean="0"/>
          </a:p>
          <a:p>
            <a:r>
              <a:rPr lang="en-US" dirty="0" smtClean="0"/>
              <a:t>Compelling questions need to be worth investigating from an academic</a:t>
            </a:r>
            <a:r>
              <a:rPr lang="en-US" baseline="0" dirty="0" smtClean="0"/>
              <a:t> angle, but they also need to be worth exploring from a student angle. Recall Bruner’s claim—”any subject can be taught effectively in some intellectually honest form to any child at any stage of development.” </a:t>
            </a:r>
          </a:p>
          <a:p>
            <a:endParaRPr lang="en-US" baseline="0" dirty="0" smtClean="0"/>
          </a:p>
          <a:p>
            <a:r>
              <a:rPr lang="en-US" baseline="0" dirty="0" smtClean="0"/>
              <a:t>To take this point seriously does not mean that we have dumb down the curriculum. In fact, it means just the opposite: Teachers </a:t>
            </a:r>
            <a:r>
              <a:rPr lang="en-US" i="1" baseline="0" dirty="0" smtClean="0"/>
              <a:t>should</a:t>
            </a:r>
            <a:r>
              <a:rPr lang="en-US" i="0" baseline="0" dirty="0" smtClean="0"/>
              <a:t> teach intellectually ambitious material. The key is to see within the ideas to be taught those elements that teachers know their students care about. It is not the case that students are uninterested in natural resources or supply and demand or the New Deal per se. It is the case that teachers need to pull from those ideas relevant connections to students’ lives. </a:t>
            </a:r>
          </a:p>
          <a:p>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NOTE:  Audience members may ask here what the difference is between a Compelling Question (CQ) and an Essential Question (EQ). Although the constructs are similar, there are some differences worth noting: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smtClean="0">
                <a:effectLst/>
                <a:latin typeface="Garamond"/>
                <a:ea typeface="ＭＳ 明朝"/>
                <a:cs typeface="Times New Roman"/>
              </a:rPr>
              <a:t>Both are about intellectually rigorous work, but CQ place equal</a:t>
            </a:r>
            <a:r>
              <a:rPr lang="en-US" sz="1200" b="0" baseline="0" dirty="0" smtClean="0">
                <a:effectLst/>
                <a:latin typeface="Garamond"/>
                <a:ea typeface="ＭＳ 明朝"/>
                <a:cs typeface="Times New Roman"/>
              </a:rPr>
              <a:t> emphasis on attending to the question of </a:t>
            </a:r>
            <a:r>
              <a:rPr lang="en-US" sz="1200" b="0" dirty="0" smtClean="0">
                <a:effectLst/>
                <a:latin typeface="Garamond"/>
                <a:ea typeface="ＭＳ 明朝"/>
                <a:cs typeface="Times New Roman"/>
              </a:rPr>
              <a:t>relevance to students’’ lives</a:t>
            </a:r>
            <a:r>
              <a:rPr lang="en-US" sz="1200" b="0" dirty="0" smtClean="0">
                <a:effectLst/>
                <a:latin typeface="+mn-lt"/>
                <a:ea typeface="+mn-ea"/>
                <a:cs typeface="+mn-cs"/>
              </a:rPr>
              <a:t>.</a:t>
            </a:r>
            <a:r>
              <a:rPr lang="en-US" sz="1200" b="0" baseline="0" dirty="0" smtClean="0">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EQ have a connotation about designing the “right” question for all students</a:t>
            </a:r>
            <a:r>
              <a:rPr lang="en-US" sz="1200" b="0" kern="1200" baseline="0" dirty="0" smtClean="0">
                <a:solidFill>
                  <a:schemeClr val="tx1"/>
                </a:solidFill>
                <a:effectLst/>
                <a:latin typeface="+mn-lt"/>
                <a:ea typeface="+mn-ea"/>
                <a:cs typeface="+mn-cs"/>
              </a:rPr>
              <a:t> and all classrooms</a:t>
            </a:r>
            <a:r>
              <a:rPr lang="en-US" sz="1200" b="0" kern="1200" dirty="0" smtClean="0">
                <a:solidFill>
                  <a:schemeClr val="tx1"/>
                </a:solidFill>
                <a:effectLst/>
                <a:latin typeface="+mn-lt"/>
                <a:ea typeface="+mn-ea"/>
                <a:cs typeface="+mn-cs"/>
              </a:rPr>
              <a:t>; because CQ are attentive to the</a:t>
            </a:r>
            <a:r>
              <a:rPr lang="en-US" sz="1200" b="0" kern="1200" baseline="0" dirty="0" smtClean="0">
                <a:solidFill>
                  <a:schemeClr val="tx1"/>
                </a:solidFill>
                <a:effectLst/>
                <a:latin typeface="+mn-lt"/>
                <a:ea typeface="+mn-ea"/>
                <a:cs typeface="+mn-cs"/>
              </a:rPr>
              <a:t> particular students a teacher has, teachers are encouraged to modify them.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Given the language of “essential,” EQ presumably reflect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profoundly deep</a:t>
            </a:r>
            <a:r>
              <a:rPr lang="en-US" sz="1200" b="0" kern="1200" baseline="0" dirty="0" smtClean="0">
                <a:solidFill>
                  <a:schemeClr val="tx1"/>
                </a:solidFill>
                <a:effectLst/>
                <a:latin typeface="+mn-lt"/>
                <a:ea typeface="+mn-ea"/>
                <a:cs typeface="+mn-cs"/>
              </a:rPr>
              <a:t> and </a:t>
            </a:r>
            <a:r>
              <a:rPr lang="en-US" sz="1200" b="0" kern="1200" dirty="0" smtClean="0">
                <a:solidFill>
                  <a:schemeClr val="tx1"/>
                </a:solidFill>
                <a:effectLst/>
                <a:latin typeface="+mn-lt"/>
                <a:ea typeface="+mn-ea"/>
                <a:cs typeface="+mn-cs"/>
              </a:rPr>
              <a:t>foundational human conditions; CQ </a:t>
            </a:r>
            <a:r>
              <a:rPr lang="en-US" sz="1200" b="0" i="1" kern="1200" dirty="0" smtClean="0">
                <a:solidFill>
                  <a:schemeClr val="tx1"/>
                </a:solidFill>
                <a:effectLst/>
                <a:latin typeface="+mn-lt"/>
                <a:ea typeface="+mn-ea"/>
                <a:cs typeface="+mn-cs"/>
              </a:rPr>
              <a:t>may be </a:t>
            </a:r>
            <a:r>
              <a:rPr lang="en-US" sz="1200" b="0" kern="1200" dirty="0" smtClean="0">
                <a:solidFill>
                  <a:schemeClr val="tx1"/>
                </a:solidFill>
                <a:effectLst/>
                <a:latin typeface="+mn-lt"/>
                <a:ea typeface="+mn-ea"/>
                <a:cs typeface="+mn-cs"/>
              </a:rPr>
              <a:t>about foundational human conditions, but they need not.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effectLst/>
              </a:rPr>
              <a:t>The Inquiry Design Model and Wiggins’ Backward Design approach are completely compatible as approaches to inquiry development.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386568-CF4C-CC42-9F1A-6B314A565F23}" type="slidenum">
              <a:rPr lang="en-US" smtClean="0"/>
              <a:t>18</a:t>
            </a:fld>
            <a:endParaRPr lang="en-US"/>
          </a:p>
        </p:txBody>
      </p:sp>
    </p:spTree>
    <p:extLst>
      <p:ext uri="{BB962C8B-B14F-4D97-AF65-F5344CB8AC3E}">
        <p14:creationId xmlns:p14="http://schemas.microsoft.com/office/powerpoint/2010/main" val="606089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effectLst/>
                <a:latin typeface="Garamond"/>
                <a:ea typeface="ＭＳ 明朝"/>
                <a:cs typeface="Times New Roman"/>
              </a:rPr>
              <a:t>This slide offers the audience</a:t>
            </a:r>
            <a:r>
              <a:rPr lang="en-US" sz="1200" i="1" baseline="0" dirty="0" smtClean="0">
                <a:effectLst/>
                <a:latin typeface="Garamond"/>
                <a:ea typeface="ＭＳ 明朝"/>
                <a:cs typeface="Times New Roman"/>
              </a:rPr>
              <a:t> members a chance to think through the student relevance criteria.</a:t>
            </a:r>
            <a:endParaRPr lang="en-US" sz="1200" i="1" dirty="0" smtClean="0">
              <a:effectLst/>
              <a:latin typeface="Garamond"/>
              <a:ea typeface="ＭＳ 明朝"/>
              <a:cs typeface="Times New Roman"/>
            </a:endParaRPr>
          </a:p>
          <a:p>
            <a:endParaRPr lang="en-US" sz="1200" dirty="0" smtClean="0">
              <a:effectLst/>
              <a:latin typeface="Garamond"/>
              <a:ea typeface="ＭＳ 明朝"/>
              <a:cs typeface="Times New Roman"/>
            </a:endParaRPr>
          </a:p>
          <a:p>
            <a:r>
              <a:rPr lang="en-US" sz="1200" dirty="0" smtClean="0">
                <a:effectLst/>
                <a:latin typeface="Garamond"/>
                <a:ea typeface="ＭＳ 明朝"/>
                <a:cs typeface="Times New Roman"/>
              </a:rPr>
              <a:t>So what do students</a:t>
            </a:r>
            <a:r>
              <a:rPr lang="en-US" sz="1200" baseline="0" dirty="0" smtClean="0">
                <a:effectLst/>
                <a:latin typeface="Garamond"/>
                <a:ea typeface="ＭＳ 明朝"/>
                <a:cs typeface="Times New Roman"/>
              </a:rPr>
              <a:t> care about? Teachers tend to have less trouble identifying intellectually r</a:t>
            </a:r>
            <a:r>
              <a:rPr lang="en-US" sz="1200" dirty="0" smtClean="0">
                <a:effectLst/>
                <a:latin typeface="Garamond"/>
                <a:ea typeface="ＭＳ 明朝"/>
                <a:cs typeface="Times New Roman"/>
              </a:rPr>
              <a:t>igorous ideas than</a:t>
            </a:r>
            <a:r>
              <a:rPr lang="en-US" sz="1200" baseline="0" dirty="0" smtClean="0">
                <a:effectLst/>
                <a:latin typeface="Garamond"/>
                <a:ea typeface="ＭＳ 明朝"/>
                <a:cs typeface="Times New Roman"/>
              </a:rPr>
              <a:t> they do identifying the elements of those ideas that speak to students’ knowledge and experience. It is not that they can’t, it’s just that they already </a:t>
            </a:r>
            <a:r>
              <a:rPr lang="en-US" sz="1200" i="1" baseline="0" dirty="0" smtClean="0">
                <a:effectLst/>
                <a:latin typeface="Garamond"/>
                <a:ea typeface="ＭＳ 明朝"/>
                <a:cs typeface="Times New Roman"/>
              </a:rPr>
              <a:t>know</a:t>
            </a:r>
            <a:r>
              <a:rPr lang="en-US" sz="1200" i="0" baseline="0" dirty="0" smtClean="0">
                <a:effectLst/>
                <a:latin typeface="Garamond"/>
                <a:ea typeface="ＭＳ 明朝"/>
                <a:cs typeface="Times New Roman"/>
              </a:rPr>
              <a:t> the ideas are important and take for granted that students will too. </a:t>
            </a:r>
          </a:p>
          <a:p>
            <a:endParaRPr lang="en-US" sz="1200" i="0" baseline="0" dirty="0" smtClean="0">
              <a:effectLst/>
              <a:latin typeface="Garamond"/>
              <a:ea typeface="ＭＳ 明朝"/>
              <a:cs typeface="Times New Roman"/>
            </a:endParaRPr>
          </a:p>
          <a:p>
            <a:r>
              <a:rPr lang="en-US" sz="1200" i="1" baseline="0" dirty="0" smtClean="0">
                <a:effectLst/>
                <a:latin typeface="Garamond"/>
                <a:ea typeface="ＭＳ 明朝"/>
                <a:cs typeface="Times New Roman"/>
              </a:rPr>
              <a:t>At this point, turn to the audience and say, “so let’s see if we can’t figure out what kids care about.” Depending on how much time is available, the resultant brainstorming session around this question can take five to 15 minutes. The key is to push the audience to come up with things kids really do care about and not adult versions of what they </a:t>
            </a:r>
            <a:r>
              <a:rPr lang="en-US" sz="1200" i="0" baseline="0" dirty="0" smtClean="0">
                <a:effectLst/>
                <a:latin typeface="Garamond"/>
                <a:ea typeface="ＭＳ 明朝"/>
                <a:cs typeface="Times New Roman"/>
              </a:rPr>
              <a:t>should</a:t>
            </a:r>
            <a:r>
              <a:rPr lang="en-US" sz="1200" i="1" baseline="0" dirty="0" smtClean="0">
                <a:effectLst/>
                <a:latin typeface="Garamond"/>
                <a:ea typeface="ＭＳ 明朝"/>
                <a:cs typeface="Times New Roman"/>
              </a:rPr>
              <a:t> care about. For example, if an audience member says, “social inequalities,” push him/her by saying, “okay, but what does that mean in kid language?” More than likely, “fairness” will quickly surface. At that point, most audience members will be nodding as the refrain, “that’s not fair!” is likely to be echoing in their minds. </a:t>
            </a:r>
          </a:p>
          <a:p>
            <a:endParaRPr lang="en-US" sz="1200" i="1" baseline="0" dirty="0" smtClean="0">
              <a:effectLst/>
              <a:latin typeface="Garamond"/>
              <a:ea typeface="ＭＳ 明朝"/>
              <a:cs typeface="Times New Roman"/>
            </a:endParaRPr>
          </a:p>
          <a:p>
            <a:r>
              <a:rPr lang="en-US" sz="1200" i="1" baseline="0" dirty="0" smtClean="0">
                <a:effectLst/>
                <a:latin typeface="Garamond"/>
                <a:ea typeface="ＭＳ 明朝"/>
                <a:cs typeface="Times New Roman"/>
              </a:rPr>
              <a:t>The follow-up to each suggestion is to ask for a social studies content connection as in, “so what curriculum ideas could students explore those the issue of fairness?” Audience members are likely to have lots of examples:  the tax on tea during pre-Revolutionary era, the enslavement of Africans, the treatment of Japanese Americans during WWII. </a:t>
            </a:r>
          </a:p>
          <a:p>
            <a:endParaRPr lang="en-US" sz="1200" i="1" baseline="0" dirty="0" smtClean="0">
              <a:effectLst/>
              <a:latin typeface="Garamond"/>
              <a:ea typeface="ＭＳ 明朝"/>
              <a:cs typeface="Times New Roman"/>
            </a:endParaRPr>
          </a:p>
          <a:p>
            <a:r>
              <a:rPr lang="en-US" sz="1200" i="1" baseline="0" dirty="0" smtClean="0">
                <a:effectLst/>
                <a:latin typeface="Garamond"/>
                <a:ea typeface="ＭＳ 明朝"/>
                <a:cs typeface="Times New Roman"/>
              </a:rPr>
              <a:t>Other things students care about could include:  power (who has it and who doesn’t), relationships (how do they form and change), money (it’s value and uses), </a:t>
            </a:r>
          </a:p>
          <a:p>
            <a:endParaRPr lang="en-US" sz="1200" i="1" baseline="0" dirty="0" smtClean="0">
              <a:effectLst/>
              <a:latin typeface="Garamond"/>
              <a:ea typeface="ＭＳ 明朝"/>
              <a:cs typeface="Times New Roman"/>
            </a:endParaRPr>
          </a:p>
          <a:p>
            <a:r>
              <a:rPr lang="en-US" sz="1200" i="1" baseline="0" dirty="0" smtClean="0">
                <a:effectLst/>
                <a:latin typeface="Garamond"/>
                <a:ea typeface="ＭＳ 明朝"/>
                <a:cs typeface="Times New Roman"/>
              </a:rPr>
              <a:t>If an audience member wants to undercut the value of understanding what students care about through a disparaging comment like, “all kids care about is the here and now,” remind him/her that one way to investigate the 1920s, stock market fluctuations, or drug use is through that very issue. How people think about their futures (i.e., in the short or long term) is as important to understanding why we do the things we do as most any other concern. </a:t>
            </a:r>
          </a:p>
        </p:txBody>
      </p:sp>
      <p:sp>
        <p:nvSpPr>
          <p:cNvPr id="4" name="Slide Number Placeholder 3"/>
          <p:cNvSpPr>
            <a:spLocks noGrp="1"/>
          </p:cNvSpPr>
          <p:nvPr>
            <p:ph type="sldNum" sz="quarter" idx="10"/>
          </p:nvPr>
        </p:nvSpPr>
        <p:spPr/>
        <p:txBody>
          <a:bodyPr/>
          <a:lstStyle/>
          <a:p>
            <a:fld id="{15386568-CF4C-CC42-9F1A-6B314A565F23}" type="slidenum">
              <a:rPr lang="en-US" smtClean="0"/>
              <a:t>19</a:t>
            </a:fld>
            <a:endParaRPr lang="en-US"/>
          </a:p>
        </p:txBody>
      </p:sp>
    </p:spTree>
    <p:extLst>
      <p:ext uri="{BB962C8B-B14F-4D97-AF65-F5344CB8AC3E}">
        <p14:creationId xmlns:p14="http://schemas.microsoft.com/office/powerpoint/2010/main" val="254501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dirty="0" smtClean="0"/>
              <a:t>This</a:t>
            </a:r>
            <a:r>
              <a:rPr lang="en-US" b="0" i="1" baseline="0" dirty="0" smtClean="0"/>
              <a:t> slide is intended to provoke audience members’ thinking about the role of assessment in measuring the key elements of social studies knowledge, including students content knowledge (e.g., NY content specifications), conceptual knowledge (e.g., Conceptual Understandings), and skills (e.g., key practices, C3 Framework Inquiry Arc, and common core literacy skills).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1" baseline="0" dirty="0" smtClean="0"/>
              <a:t>Presenters could use the several conceptual </a:t>
            </a:r>
            <a:r>
              <a:rPr lang="en-US" i="1" baseline="0" dirty="0" smtClean="0"/>
              <a:t>dimensions represented in the NYS Social Studies Framework and within the 7</a:t>
            </a:r>
            <a:r>
              <a:rPr lang="en-US" i="1" baseline="30000" dirty="0" smtClean="0"/>
              <a:t>th</a:t>
            </a:r>
            <a:r>
              <a:rPr lang="en-US" i="1" baseline="0" dirty="0" smtClean="0"/>
              <a:t> grade inquiry, “Can words lead to war?” featured in this professional development series.  For example:</a:t>
            </a:r>
            <a:endParaRPr lang="en-US" i="1" dirty="0" smtClean="0"/>
          </a:p>
          <a:p>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baseline="0" dirty="0" smtClean="0"/>
              <a:t>Key Idea 7.7 highlights reform movements</a:t>
            </a:r>
            <a:r>
              <a:rPr lang="en-US" sz="1200" b="0" i="1" baseline="0" dirty="0" smtClean="0"/>
              <a:t>:  “</a:t>
            </a:r>
            <a:r>
              <a:rPr lang="en-US" sz="1200" b="0" i="1" kern="1200" dirty="0" smtClean="0">
                <a:solidFill>
                  <a:schemeClr val="tx1"/>
                </a:solidFill>
                <a:effectLst/>
                <a:latin typeface="+mn-lt"/>
                <a:ea typeface="+mn-ea"/>
                <a:cs typeface="+mn-cs"/>
              </a:rPr>
              <a:t>Social, political, and economic inequalities sparked various reform movements and resistance efforts. Influenced by the Second Great Awakening, New York played a key role in major reform efforts.” One </a:t>
            </a:r>
            <a:r>
              <a:rPr lang="en-US" sz="1200" b="0" i="1" kern="1200" baseline="0" dirty="0" smtClean="0">
                <a:solidFill>
                  <a:schemeClr val="tx1"/>
                </a:solidFill>
                <a:effectLst/>
                <a:latin typeface="+mn-lt"/>
                <a:ea typeface="+mn-ea"/>
                <a:cs typeface="+mn-cs"/>
              </a:rPr>
              <a:t>of the Conceptual Understandings (7.7b) associated with t</a:t>
            </a:r>
            <a:r>
              <a:rPr lang="en-US" sz="1200" b="0" i="1" kern="1200" dirty="0" smtClean="0">
                <a:solidFill>
                  <a:schemeClr val="tx1"/>
                </a:solidFill>
                <a:effectLst/>
                <a:latin typeface="+mn-lt"/>
                <a:ea typeface="+mn-ea"/>
                <a:cs typeface="+mn-cs"/>
              </a:rPr>
              <a:t>his Key</a:t>
            </a:r>
            <a:r>
              <a:rPr lang="en-US" sz="1200" b="0" i="1" kern="1200" baseline="0" dirty="0" smtClean="0">
                <a:solidFill>
                  <a:schemeClr val="tx1"/>
                </a:solidFill>
                <a:effectLst/>
                <a:latin typeface="+mn-lt"/>
                <a:ea typeface="+mn-ea"/>
                <a:cs typeface="+mn-cs"/>
              </a:rPr>
              <a:t> Idea relates to the abolitionist movement:</a:t>
            </a:r>
            <a:r>
              <a:rPr lang="en-US" sz="1200" i="1" kern="1200" dirty="0" smtClean="0">
                <a:solidFill>
                  <a:schemeClr val="tx1"/>
                </a:solidFill>
                <a:effectLst/>
                <a:latin typeface="+mn-lt"/>
                <a:ea typeface="+mn-ea"/>
                <a:cs typeface="+mn-cs"/>
              </a:rPr>
              <a:t> “Enslaved African Americans resisted slavery in various ways in the 19th century. The abolitionist movement also worked to raise awareness and generate resistance to the institution of slavery.”  These two statements provide the conceptual underpinnings that</a:t>
            </a:r>
            <a:r>
              <a:rPr lang="en-US" sz="1200" i="1" kern="1200" baseline="0" dirty="0" smtClean="0">
                <a:solidFill>
                  <a:schemeClr val="tx1"/>
                </a:solidFill>
                <a:effectLst/>
                <a:latin typeface="+mn-lt"/>
                <a:ea typeface="+mn-ea"/>
                <a:cs typeface="+mn-cs"/>
              </a:rPr>
              <a:t> students would need to grasp.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Students would also need to understand the content specifications, which according to the </a:t>
            </a:r>
            <a:r>
              <a:rPr lang="en-US" sz="1200" i="1" baseline="0" dirty="0" smtClean="0"/>
              <a:t>NYS K-12 Social Studies Framework include the following: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1" kern="1200" baseline="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i="1" kern="1200" dirty="0" smtClean="0">
                <a:solidFill>
                  <a:schemeClr val="tx1"/>
                </a:solidFill>
                <a:effectLst/>
                <a:latin typeface="+mn-lt"/>
                <a:ea typeface="+mn-ea"/>
                <a:cs typeface="+mn-cs"/>
              </a:rPr>
              <a:t>Students will examine ways in which enslaved Africans organized and resisted their conditions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i="1" kern="1200" dirty="0" smtClean="0">
                <a:solidFill>
                  <a:schemeClr val="tx1"/>
                </a:solidFill>
                <a:effectLst/>
                <a:latin typeface="+mn-lt"/>
                <a:ea typeface="+mn-ea"/>
                <a:cs typeface="+mn-cs"/>
              </a:rPr>
              <a:t>Students will explore efforts of William Lloyd Garrison, Frederick Douglass, and Harriet Tubman to </a:t>
            </a:r>
            <a:r>
              <a:rPr lang="en-US" sz="105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abolish slavery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i="1" kern="1200" dirty="0" smtClean="0">
                <a:solidFill>
                  <a:schemeClr val="tx1"/>
                </a:solidFill>
                <a:effectLst/>
                <a:latin typeface="+mn-lt"/>
                <a:ea typeface="+mn-ea"/>
                <a:cs typeface="+mn-cs"/>
              </a:rPr>
              <a:t>Students will examine the impact of Uncle Tom’s Cabin on the public perception of slavery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i="1" kern="1200" dirty="0" smtClean="0">
                <a:solidFill>
                  <a:schemeClr val="tx1"/>
                </a:solidFill>
                <a:effectLst/>
                <a:latin typeface="+mn-lt"/>
                <a:ea typeface="+mn-ea"/>
                <a:cs typeface="+mn-cs"/>
              </a:rPr>
              <a:t>Students will investigate New York State and its role in the abolition movement, including the locations </a:t>
            </a:r>
            <a:r>
              <a:rPr lang="en-US" sz="105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of Underground Railroad stations.</a:t>
            </a:r>
            <a:r>
              <a:rPr lang="en-US" i="1" dirty="0" smtClean="0">
                <a:effectLst/>
              </a:rPr>
              <a:t> </a:t>
            </a:r>
          </a:p>
          <a:p>
            <a:pPr marL="0" indent="0">
              <a:buFont typeface="Arial"/>
              <a:buNone/>
            </a:pPr>
            <a:endParaRPr lang="en-US" sz="1050" b="0" i="1" kern="1200" baseline="0" dirty="0" smtClean="0">
              <a:solidFill>
                <a:schemeClr val="tx1"/>
              </a:solidFill>
              <a:effectLst/>
              <a:latin typeface="+mn-lt"/>
              <a:ea typeface="+mn-ea"/>
              <a:cs typeface="+mn-cs"/>
            </a:endParaRPr>
          </a:p>
          <a:p>
            <a:r>
              <a:rPr lang="en-US" sz="1050" i="1" dirty="0" smtClean="0"/>
              <a:t>Further, the Inquiry</a:t>
            </a:r>
            <a:r>
              <a:rPr lang="en-US" sz="1050" i="1" baseline="0" dirty="0" smtClean="0"/>
              <a:t> Arc from the C3 Framework offers teachers an overall structure in planning their units of study and outline important skills including the four dimensions.   </a:t>
            </a:r>
            <a:r>
              <a:rPr lang="en-US" sz="1050" b="0" i="1" kern="1200" baseline="0" dirty="0" smtClean="0">
                <a:solidFill>
                  <a:schemeClr val="tx1"/>
                </a:solidFill>
                <a:effectLst/>
                <a:latin typeface="+mn-lt"/>
                <a:ea typeface="+mn-ea"/>
                <a:cs typeface="+mn-cs"/>
              </a:rPr>
              <a:t>As the red and blue arcs suggest, the content expressed is united under one or more Unifying Themes and is associated with the Common Core Literacy Skills and Social Studies Practices.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1" baseline="0" dirty="0" smtClean="0"/>
              <a:t>As social studies teachers, we are trying to measure all of these components making assessment a tricky but essential endeavor.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929E1F9A-7C3A-E442-A9BF-522E986AED56}" type="slidenum">
              <a:rPr lang="en-US" smtClean="0"/>
              <a:t>23</a:t>
            </a:fld>
            <a:endParaRPr lang="en-US"/>
          </a:p>
        </p:txBody>
      </p:sp>
    </p:spTree>
    <p:extLst>
      <p:ext uri="{BB962C8B-B14F-4D97-AF65-F5344CB8AC3E}">
        <p14:creationId xmlns:p14="http://schemas.microsoft.com/office/powerpoint/2010/main" val="246421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 represents a summary of the opportunities and challenges of assessment</a:t>
            </a:r>
            <a:r>
              <a:rPr lang="en-US" i="1" baseline="0" dirty="0" smtClean="0"/>
              <a:t>.  Regardless of the medium, assessing students’ knowledge and skill levels is tricky business in that there are many variables that can impede a student’s performance.  There are additional issues that could be included above.  For example, the challenges in assessing an individual’s performance and effort within a group task presents teachers with additional complexity when evaluating a student’s performance.</a:t>
            </a:r>
          </a:p>
          <a:p>
            <a:endParaRPr lang="en-US" i="1" baseline="0" dirty="0" smtClean="0"/>
          </a:p>
          <a:p>
            <a:r>
              <a:rPr lang="en-US" i="1" baseline="0" dirty="0" smtClean="0"/>
              <a:t>Regardless of the complexity surrounding assessment, teachers are still asked to gauge a student’s performance over time and across multiple domains.  IDM features </a:t>
            </a:r>
            <a:r>
              <a:rPr lang="en-US" sz="1200" i="1" kern="1200" dirty="0" smtClean="0">
                <a:solidFill>
                  <a:schemeClr val="tx1"/>
                </a:solidFill>
                <a:effectLst/>
                <a:latin typeface="+mn-lt"/>
                <a:ea typeface="+mn-ea"/>
                <a:cs typeface="+mn-cs"/>
              </a:rPr>
              <a:t>performance tasks threaded throughout the inquiry which provide teachers multiple opportunities and modalities to evaluate what students know and are able to do.  This evaluation could be informal or formal but each opportunity is constructed to provide students an opportunity to learn by doing and for teachers to have a steady loop of data to inform his/her instructional decision-making.  </a:t>
            </a:r>
          </a:p>
          <a:p>
            <a:endParaRPr lang="en-US" sz="1200" i="1" kern="120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929E1F9A-7C3A-E442-A9BF-522E986AED56}" type="slidenum">
              <a:rPr lang="en-US" smtClean="0"/>
              <a:t>24</a:t>
            </a:fld>
            <a:endParaRPr lang="en-US"/>
          </a:p>
        </p:txBody>
      </p:sp>
    </p:spTree>
    <p:extLst>
      <p:ext uri="{BB962C8B-B14F-4D97-AF65-F5344CB8AC3E}">
        <p14:creationId xmlns:p14="http://schemas.microsoft.com/office/powerpoint/2010/main" val="246421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 addresses the several challenges that social studies educators face.</a:t>
            </a:r>
          </a:p>
          <a:p>
            <a:endParaRPr lang="en-US" dirty="0" smtClean="0"/>
          </a:p>
          <a:p>
            <a:r>
              <a:rPr lang="en-US" dirty="0" smtClean="0"/>
              <a:t>Policy initiatives only</a:t>
            </a:r>
            <a:r>
              <a:rPr lang="en-US" baseline="0" dirty="0" smtClean="0"/>
              <a:t> go so far, however. Social studies remains a challenging subject to teach and learn as each of the bullets attests. </a:t>
            </a:r>
          </a:p>
          <a:p>
            <a:endParaRPr lang="en-US" baseline="0" dirty="0" smtClean="0"/>
          </a:p>
          <a:p>
            <a:pPr marL="171450" indent="-171450">
              <a:buFont typeface="Arial"/>
              <a:buChar char="•"/>
            </a:pPr>
            <a:r>
              <a:rPr lang="en-US" baseline="0" dirty="0" smtClean="0"/>
              <a:t>…too much content:  The field of social studies includes the history of humankind and the disciplinary areas of civics, economics, and geography at a minimum. Other social science disciplines—anthropology, psychology, and sociology—also vie for attention within the subject.</a:t>
            </a:r>
          </a:p>
          <a:p>
            <a:pPr marL="171450" indent="-171450">
              <a:buFont typeface="Arial"/>
              <a:buChar char="•"/>
            </a:pPr>
            <a:r>
              <a:rPr lang="en-US" baseline="0" dirty="0" smtClean="0"/>
              <a:t>…</a:t>
            </a:r>
            <a:r>
              <a:rPr lang="en-US" dirty="0" smtClean="0"/>
              <a:t>every person, place, and event </a:t>
            </a:r>
            <a:r>
              <a:rPr lang="en-US" i="1" dirty="0" smtClean="0"/>
              <a:t>before</a:t>
            </a:r>
            <a:r>
              <a:rPr lang="en-US" dirty="0" smtClean="0"/>
              <a:t> we ask students to make sense of it:  As a content-dominant</a:t>
            </a:r>
            <a:r>
              <a:rPr lang="en-US" baseline="0" dirty="0" smtClean="0"/>
              <a:t> field, the focus of social studies instruction has been on the transmission of factual knowledge. Facts </a:t>
            </a:r>
            <a:r>
              <a:rPr lang="en-US" i="1" baseline="0" dirty="0" smtClean="0"/>
              <a:t>are</a:t>
            </a:r>
            <a:r>
              <a:rPr lang="en-US" i="0" baseline="0" dirty="0" smtClean="0"/>
              <a:t> important—they form the basis for arguments. But, by themselves, facts can seem like little more than trivia to students. Constructivist learning theory teaches us that we, students and adults, are always trying to make sense of the information that comes our way. Facts, then, serve a useful purpose when we ask students to </a:t>
            </a:r>
            <a:r>
              <a:rPr lang="en-US" i="1" baseline="0" dirty="0" smtClean="0"/>
              <a:t>use</a:t>
            </a:r>
            <a:r>
              <a:rPr lang="en-US" i="0" baseline="0" dirty="0" smtClean="0"/>
              <a:t> them in service of a larger instructional purpose.</a:t>
            </a:r>
          </a:p>
          <a:p>
            <a:pPr marL="171450" indent="-171450">
              <a:buFont typeface="Arial"/>
              <a:buChar char="•"/>
            </a:pPr>
            <a:r>
              <a:rPr lang="en-US" i="0" baseline="0" dirty="0" smtClean="0"/>
              <a:t>…standards…curriculum…assessment:  Although they should be intimately connected, too often these elements are treated as separate entities, especially at the state level. Purposefully integrating them should provide coherence to this unwieldy school subject.</a:t>
            </a:r>
            <a:endParaRPr lang="en-US" dirty="0"/>
          </a:p>
        </p:txBody>
      </p:sp>
      <p:sp>
        <p:nvSpPr>
          <p:cNvPr id="4" name="Slide Number Placeholder 3"/>
          <p:cNvSpPr>
            <a:spLocks noGrp="1"/>
          </p:cNvSpPr>
          <p:nvPr>
            <p:ph type="sldNum" sz="quarter" idx="10"/>
          </p:nvPr>
        </p:nvSpPr>
        <p:spPr/>
        <p:txBody>
          <a:bodyPr/>
          <a:lstStyle/>
          <a:p>
            <a:fld id="{B293CAE4-8A43-EC4E-A3DD-A7F28DC0AE59}" type="slidenum">
              <a:rPr lang="en-US" smtClean="0"/>
              <a:t>3</a:t>
            </a:fld>
            <a:endParaRPr lang="en-US"/>
          </a:p>
        </p:txBody>
      </p:sp>
    </p:spTree>
    <p:extLst>
      <p:ext uri="{BB962C8B-B14F-4D97-AF65-F5344CB8AC3E}">
        <p14:creationId xmlns:p14="http://schemas.microsoft.com/office/powerpoint/2010/main" val="312771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IDM provides many opportunities for students to demonstrate</a:t>
            </a:r>
            <a:r>
              <a:rPr lang="en-US" baseline="0" dirty="0" smtClean="0"/>
              <a:t> knowledge and skill growth.  These tasks are framed as performances since students are asked to demonstrate what they know in a variety of forms and are intentionally </a:t>
            </a:r>
            <a:r>
              <a:rPr lang="en-US" sz="1200" kern="1200" dirty="0" smtClean="0">
                <a:solidFill>
                  <a:schemeClr val="tx1"/>
                </a:solidFill>
                <a:effectLst/>
                <a:latin typeface="+mn-lt"/>
                <a:ea typeface="+mn-ea"/>
                <a:cs typeface="+mn-cs"/>
              </a:rPr>
              <a:t>constructed to provide students an opportunity to learn by doing and for teachers to have a steady loop of data to inform his/her instructional decision-making. These types</a:t>
            </a:r>
            <a:r>
              <a:rPr lang="en-US" sz="1200" kern="1200" baseline="0" dirty="0" smtClean="0">
                <a:solidFill>
                  <a:schemeClr val="tx1"/>
                </a:solidFill>
                <a:effectLst/>
                <a:latin typeface="+mn-lt"/>
                <a:ea typeface="+mn-ea"/>
                <a:cs typeface="+mn-cs"/>
              </a:rPr>
              <a:t> of tasks will be defined and operationalized in the following slides but a short description is provided below as a preview: </a:t>
            </a:r>
            <a:endParaRPr lang="en-US" baseline="0" dirty="0" smtClean="0"/>
          </a:p>
          <a:p>
            <a:endParaRPr lang="en-US" baseline="0" dirty="0" smtClean="0"/>
          </a:p>
          <a:p>
            <a:pPr marL="228600" lvl="0" indent="-228600" fontAlgn="base">
              <a:buFont typeface="+mj-lt"/>
              <a:buAutoNum type="arabicPeriod"/>
            </a:pPr>
            <a:r>
              <a:rPr lang="en-US" sz="1200" u="sng" kern="1200" dirty="0" smtClean="0">
                <a:solidFill>
                  <a:schemeClr val="tx1"/>
                </a:solidFill>
                <a:effectLst/>
                <a:latin typeface="+mn-lt"/>
                <a:ea typeface="+mn-ea"/>
                <a:cs typeface="+mn-cs"/>
              </a:rPr>
              <a:t>Summative Performance Tasks </a:t>
            </a:r>
            <a:r>
              <a:rPr lang="en-US" sz="1200" kern="1200" dirty="0" smtClean="0">
                <a:solidFill>
                  <a:schemeClr val="tx1"/>
                </a:solidFill>
                <a:effectLst/>
                <a:latin typeface="+mn-lt"/>
                <a:ea typeface="+mn-ea"/>
                <a:cs typeface="+mn-cs"/>
              </a:rPr>
              <a:t>is tied to an inquiry’s compelling question and asks students to make an evidence-based argument in response to it;</a:t>
            </a:r>
          </a:p>
          <a:p>
            <a:pPr marL="228600" lvl="0" indent="-228600" fontAlgn="base">
              <a:buFont typeface="+mj-lt"/>
              <a:buAutoNum type="arabicPeriod"/>
            </a:pPr>
            <a:r>
              <a:rPr lang="en-US" sz="1200" u="sng" kern="1200" dirty="0" smtClean="0">
                <a:solidFill>
                  <a:schemeClr val="tx1"/>
                </a:solidFill>
                <a:effectLst/>
                <a:latin typeface="+mn-lt"/>
                <a:ea typeface="+mn-ea"/>
                <a:cs typeface="+mn-cs"/>
              </a:rPr>
              <a:t>Formative</a:t>
            </a:r>
            <a:r>
              <a:rPr lang="en-US" sz="1200" u="sng" kern="1200" baseline="0" dirty="0" smtClean="0">
                <a:solidFill>
                  <a:schemeClr val="tx1"/>
                </a:solidFill>
                <a:effectLst/>
                <a:latin typeface="+mn-lt"/>
                <a:ea typeface="+mn-ea"/>
                <a:cs typeface="+mn-cs"/>
              </a:rPr>
              <a:t> Performance Tasks </a:t>
            </a:r>
            <a:r>
              <a:rPr lang="en-US" sz="1200" kern="1200" dirty="0" smtClean="0">
                <a:solidFill>
                  <a:schemeClr val="tx1"/>
                </a:solidFill>
                <a:effectLst/>
                <a:latin typeface="+mn-lt"/>
                <a:ea typeface="+mn-ea"/>
                <a:cs typeface="+mn-cs"/>
              </a:rPr>
              <a:t>reflect an inquiry’s supporting questions and offer students opportunities to build their content knowledge and their social studies skills. Formative tasks also offer teachers snapshots of their students’ progress so that they can modify their instructional plans if necessary. </a:t>
            </a:r>
          </a:p>
          <a:p>
            <a:pPr marL="228600" lvl="0" indent="-228600" fontAlgn="base">
              <a:buFont typeface="+mj-lt"/>
              <a:buAutoNum type="arabicPeriod"/>
            </a:pPr>
            <a:r>
              <a:rPr lang="en-US" sz="1200" u="sng" kern="1200" dirty="0" smtClean="0">
                <a:solidFill>
                  <a:schemeClr val="tx1"/>
                </a:solidFill>
                <a:effectLst/>
                <a:latin typeface="+mn-lt"/>
                <a:ea typeface="+mn-ea"/>
                <a:cs typeface="+mn-cs"/>
              </a:rPr>
              <a:t>Modular</a:t>
            </a:r>
            <a:r>
              <a:rPr lang="en-US" sz="1200" u="sng" kern="1200" baseline="0" dirty="0" smtClean="0">
                <a:solidFill>
                  <a:schemeClr val="tx1"/>
                </a:solidFill>
                <a:effectLst/>
                <a:latin typeface="+mn-lt"/>
                <a:ea typeface="+mn-ea"/>
                <a:cs typeface="+mn-cs"/>
              </a:rPr>
              <a:t> Performance Tasks </a:t>
            </a:r>
            <a:r>
              <a:rPr lang="en-US" sz="1200" kern="1200" baseline="0" dirty="0" smtClean="0">
                <a:solidFill>
                  <a:schemeClr val="tx1"/>
                </a:solidFill>
                <a:effectLst/>
                <a:latin typeface="+mn-lt"/>
                <a:ea typeface="+mn-ea"/>
                <a:cs typeface="+mn-cs"/>
              </a:rPr>
              <a:t>are additional opportunities for students to extend their understanding and/or to express that understanding in creative ways.  Teachers time is often limited for any one topic.  However, teachers who have additional time to linger in one of the inquiries might engage students in the Summative Extensions or Taking Informed Action opportunities.</a:t>
            </a:r>
            <a:endParaRPr lang="en-US" sz="1200" kern="1200" dirty="0" smtClean="0">
              <a:solidFill>
                <a:schemeClr val="tx1"/>
              </a:solidFill>
              <a:effectLst/>
              <a:latin typeface="+mn-lt"/>
              <a:ea typeface="+mn-ea"/>
              <a:cs typeface="+mn-cs"/>
            </a:endParaRPr>
          </a:p>
          <a:p>
            <a:pPr marL="0" lvl="0" indent="0" fontAlgn="base">
              <a:buFont typeface="+mj-lt"/>
              <a:buNone/>
            </a:pPr>
            <a:endParaRPr lang="en-US" sz="1200" kern="1200" dirty="0" smtClean="0">
              <a:solidFill>
                <a:schemeClr val="tx1"/>
              </a:solidFill>
              <a:effectLst/>
              <a:latin typeface="+mn-lt"/>
              <a:ea typeface="+mn-ea"/>
              <a:cs typeface="+mn-cs"/>
            </a:endParaRPr>
          </a:p>
          <a:p>
            <a:pPr marL="0" lvl="0" indent="0" fontAlgn="base">
              <a:buFont typeface="+mj-lt"/>
              <a:buNone/>
            </a:pP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9E1F9A-7C3A-E442-A9BF-522E986AED56}" type="slidenum">
              <a:rPr lang="en-US" smtClean="0"/>
              <a:t>25</a:t>
            </a:fld>
            <a:endParaRPr lang="en-US"/>
          </a:p>
        </p:txBody>
      </p:sp>
    </p:spTree>
    <p:extLst>
      <p:ext uri="{BB962C8B-B14F-4D97-AF65-F5344CB8AC3E}">
        <p14:creationId xmlns:p14="http://schemas.microsoft.com/office/powerpoint/2010/main" val="223956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This slide sets up the Toolkit project by reviewing its</a:t>
            </a:r>
            <a:r>
              <a:rPr lang="en-US" i="1" baseline="0" dirty="0" smtClean="0"/>
              <a:t> origins.</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the emergence of the </a:t>
            </a:r>
            <a:r>
              <a:rPr lang="en-US" i="1" dirty="0" smtClean="0"/>
              <a:t>College, Career, and Civic Life (C3) Framework for Social Studies State Standards</a:t>
            </a:r>
            <a:r>
              <a:rPr lang="en-US" i="1" baseline="0" dirty="0" smtClean="0"/>
              <a:t> </a:t>
            </a:r>
            <a:r>
              <a:rPr lang="en-US" i="0" baseline="0" dirty="0" smtClean="0"/>
              <a:t>and the </a:t>
            </a:r>
            <a:r>
              <a:rPr lang="en-US" i="0" dirty="0" smtClean="0"/>
              <a:t>New</a:t>
            </a:r>
            <a:r>
              <a:rPr lang="en-US" i="1" dirty="0" smtClean="0"/>
              <a:t> York State K-12 Social Studies Framework</a:t>
            </a:r>
            <a:r>
              <a:rPr lang="en-US" i="0" baseline="0" dirty="0" smtClean="0"/>
              <a:t>, Commissioner John King allocated a portion of New York’s Race to the Top funding to create the</a:t>
            </a:r>
            <a:r>
              <a:rPr lang="en-US" dirty="0" smtClean="0"/>
              <a:t> New York State K-12 Social Studies Resource Toolkit and Professional Development project.</a:t>
            </a:r>
          </a:p>
          <a:p>
            <a:endParaRPr lang="en-US" dirty="0"/>
          </a:p>
        </p:txBody>
      </p:sp>
      <p:sp>
        <p:nvSpPr>
          <p:cNvPr id="4" name="Slide Number Placeholder 3"/>
          <p:cNvSpPr>
            <a:spLocks noGrp="1"/>
          </p:cNvSpPr>
          <p:nvPr>
            <p:ph type="sldNum" sz="quarter" idx="10"/>
          </p:nvPr>
        </p:nvSpPr>
        <p:spPr/>
        <p:txBody>
          <a:bodyPr/>
          <a:lstStyle/>
          <a:p>
            <a:fld id="{B293CAE4-8A43-EC4E-A3DD-A7F28DC0AE59}" type="slidenum">
              <a:rPr lang="en-US" smtClean="0"/>
              <a:t>4</a:t>
            </a:fld>
            <a:endParaRPr lang="en-US"/>
          </a:p>
        </p:txBody>
      </p:sp>
    </p:spTree>
    <p:extLst>
      <p:ext uri="{BB962C8B-B14F-4D97-AF65-F5344CB8AC3E}">
        <p14:creationId xmlns:p14="http://schemas.microsoft.com/office/powerpoint/2010/main" val="422202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slide introduces the C3 Framework </a:t>
            </a:r>
            <a:endParaRPr lang="en-US" i="1" dirty="0" smtClean="0"/>
          </a:p>
          <a:p>
            <a:endParaRPr lang="en-US" dirty="0" smtClean="0"/>
          </a:p>
          <a:p>
            <a:r>
              <a:rPr lang="en-US" dirty="0" smtClean="0"/>
              <a:t>Before looking at the Toolkit project, it is important</a:t>
            </a:r>
            <a:r>
              <a:rPr lang="en-US" baseline="0" dirty="0" smtClean="0"/>
              <a:t> to look at the two framing documents beginning with the </a:t>
            </a:r>
            <a:r>
              <a:rPr lang="en-US" i="1" dirty="0" smtClean="0"/>
              <a:t>College, Career, and Civic Life (C3) Framework for Social Studies State Standards</a:t>
            </a:r>
            <a:r>
              <a:rPr lang="en-US" i="0" baseline="0" dirty="0" smtClean="0"/>
              <a:t> published in 2013 by the National Council for the Social Studies. </a:t>
            </a:r>
          </a:p>
          <a:p>
            <a:endParaRPr lang="en-US" i="0" baseline="0" dirty="0" smtClean="0"/>
          </a:p>
          <a:p>
            <a:r>
              <a:rPr lang="en-US" i="0" baseline="0" dirty="0" smtClean="0"/>
              <a:t>The C3 Framework project, which was led by Dr. Kathy Swan from the University of Kentucky, brought together the social studies coordinators from 21 states and the leaders of 15 social studies-oriented professional organizations, along with 17 history and social science content and pedagogical experts to create a framework writing state-level social studies. The C3 Framework adds the all important third “C” to the idea of college and career standards—civic life. Social studies is not the only school subject that contributes to the preparation of students for civic engagement, it is the field with unique knowledge and skills to contribute to that mission.</a:t>
            </a:r>
            <a:endParaRPr lang="en-US" dirty="0"/>
          </a:p>
        </p:txBody>
      </p:sp>
      <p:sp>
        <p:nvSpPr>
          <p:cNvPr id="4" name="Slide Number Placeholder 3"/>
          <p:cNvSpPr>
            <a:spLocks noGrp="1"/>
          </p:cNvSpPr>
          <p:nvPr>
            <p:ph type="sldNum" sz="quarter" idx="10"/>
          </p:nvPr>
        </p:nvSpPr>
        <p:spPr/>
        <p:txBody>
          <a:bodyPr/>
          <a:lstStyle/>
          <a:p>
            <a:fld id="{B293CAE4-8A43-EC4E-A3DD-A7F28DC0AE59}" type="slidenum">
              <a:rPr lang="en-US" smtClean="0"/>
              <a:t>5</a:t>
            </a:fld>
            <a:endParaRPr lang="en-US"/>
          </a:p>
        </p:txBody>
      </p:sp>
    </p:spTree>
    <p:extLst>
      <p:ext uri="{BB962C8B-B14F-4D97-AF65-F5344CB8AC3E}">
        <p14:creationId xmlns:p14="http://schemas.microsoft.com/office/powerpoint/2010/main" val="398394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is the first</a:t>
            </a:r>
            <a:r>
              <a:rPr lang="en-US" i="1" baseline="0" dirty="0" smtClean="0"/>
              <a:t> of two slides that talk about the “heart” of the C3 framework.</a:t>
            </a:r>
            <a:endParaRPr lang="en-US" i="1" dirty="0" smtClean="0"/>
          </a:p>
          <a:p>
            <a:endParaRPr lang="en-US" dirty="0" smtClean="0"/>
          </a:p>
          <a:p>
            <a:r>
              <a:rPr lang="en-US" dirty="0" smtClean="0"/>
              <a:t>Although</a:t>
            </a:r>
            <a:r>
              <a:rPr lang="en-US" baseline="0" dirty="0" smtClean="0"/>
              <a:t> it does not appear in the C3 Framework, this quote by Harvard psychologist Jerome Bruner captures much of the intent.</a:t>
            </a:r>
          </a:p>
          <a:p>
            <a:endParaRPr lang="en-US" baseline="0" dirty="0" smtClean="0"/>
          </a:p>
          <a:p>
            <a:r>
              <a:rPr lang="en-US" baseline="0" dirty="0" smtClean="0"/>
              <a:t>Bruner wrote these words in 1960 and it seems that educators have been trying to live up to them ever since. Echoing the work of John Dewey, Bruner is arguing that teachers serve as the all-important gateway between students and ideas. Moreover, he contends that those ideas need to be presented in ways that honor both the ideas themselves </a:t>
            </a:r>
            <a:r>
              <a:rPr lang="en-US" i="1" baseline="0" dirty="0" smtClean="0"/>
              <a:t>and</a:t>
            </a:r>
            <a:r>
              <a:rPr lang="en-US" i="0" baseline="0" dirty="0" smtClean="0"/>
              <a:t> the intelligence and experience that students bring to bear. Teachers’ instructional challenge, then, is not to dumb down the ideas of social studies, but rather to transform them based on what they know about the particular knowledge and experiences of the students in their classrooms. </a:t>
            </a:r>
            <a:endParaRPr lang="en-US" dirty="0"/>
          </a:p>
        </p:txBody>
      </p:sp>
      <p:sp>
        <p:nvSpPr>
          <p:cNvPr id="4" name="Slide Number Placeholder 3"/>
          <p:cNvSpPr>
            <a:spLocks noGrp="1"/>
          </p:cNvSpPr>
          <p:nvPr>
            <p:ph type="sldNum" sz="quarter" idx="10"/>
          </p:nvPr>
        </p:nvSpPr>
        <p:spPr/>
        <p:txBody>
          <a:bodyPr/>
          <a:lstStyle/>
          <a:p>
            <a:fld id="{B293CAE4-8A43-EC4E-A3DD-A7F28DC0AE59}" type="slidenum">
              <a:rPr lang="en-US" smtClean="0"/>
              <a:t>6</a:t>
            </a:fld>
            <a:endParaRPr lang="en-US"/>
          </a:p>
        </p:txBody>
      </p:sp>
    </p:spTree>
    <p:extLst>
      <p:ext uri="{BB962C8B-B14F-4D97-AF65-F5344CB8AC3E}">
        <p14:creationId xmlns:p14="http://schemas.microsoft.com/office/powerpoint/2010/main" val="137746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slide demonstrates how Bruner’s call to educate every child well plays out in the Inquiry Arc of the C3 Framework.</a:t>
            </a:r>
            <a:endParaRPr lang="en-US" i="1" dirty="0" smtClean="0"/>
          </a:p>
          <a:p>
            <a:endParaRPr lang="en-US" dirty="0" smtClean="0"/>
          </a:p>
          <a:p>
            <a:r>
              <a:rPr lang="en-US" b="0" dirty="0" smtClean="0"/>
              <a:t>If Bruner’s quote in </a:t>
            </a:r>
            <a:r>
              <a:rPr lang="en-US" b="0" i="1" dirty="0" smtClean="0"/>
              <a:t>The</a:t>
            </a:r>
            <a:r>
              <a:rPr lang="en-US" b="0" i="1" baseline="0" dirty="0" smtClean="0"/>
              <a:t> Process of Education</a:t>
            </a:r>
            <a:r>
              <a:rPr lang="en-US" b="0" i="0" baseline="0" dirty="0" smtClean="0"/>
              <a:t> is the intellectual heart of the C3 Framework, then the Inquiry Arc is its pedagogical core. The Inquiry Arc is a set of interlocking and mutually reinforcing ideas that feature the four dimensions listed on the slide. These dimensions speak to the elements of constructing a curriculum </a:t>
            </a:r>
            <a:r>
              <a:rPr lang="en-US" b="0" i="1" baseline="0" dirty="0" smtClean="0"/>
              <a:t>inquiry</a:t>
            </a:r>
            <a:r>
              <a:rPr lang="en-US" b="0" i="0" baseline="0" dirty="0" smtClean="0"/>
              <a:t> or investigation into a social studies issue or event. </a:t>
            </a:r>
          </a:p>
          <a:p>
            <a:endParaRPr lang="en-US" b="0" i="0" baseline="0" dirty="0" smtClean="0"/>
          </a:p>
          <a:p>
            <a:r>
              <a:rPr lang="en-US" b="0" i="0" baseline="0" dirty="0" smtClean="0"/>
              <a:t>Dimension 1:  </a:t>
            </a:r>
            <a:r>
              <a:rPr lang="en-US" sz="1200" b="0" i="0" u="none" strike="noStrike" baseline="0" dirty="0" smtClean="0">
                <a:solidFill>
                  <a:srgbClr val="000000"/>
                </a:solidFill>
                <a:latin typeface="Minion Pro"/>
              </a:rPr>
              <a:t>Features the development of questions and the planning of inquiries. With the entire scope of human experience as its backdrop, the content of social studies consists of a rich array of facts, concepts, and generalizations. The way to tie all of this content together is through the use of compelling and supporting questions. </a:t>
            </a:r>
          </a:p>
          <a:p>
            <a:endParaRPr lang="en-US" sz="1200" b="0" i="0" u="none" strike="noStrike" baseline="0" dirty="0" smtClean="0">
              <a:solidFill>
                <a:srgbClr val="000000"/>
              </a:solidFill>
              <a:latin typeface="Minion Pro"/>
            </a:endParaRPr>
          </a:p>
          <a:p>
            <a:r>
              <a:rPr lang="en-US" sz="1200" b="0" i="0" u="none" strike="noStrike" baseline="0" dirty="0" smtClean="0">
                <a:solidFill>
                  <a:srgbClr val="000000"/>
                </a:solidFill>
                <a:latin typeface="Minion Pro"/>
              </a:rPr>
              <a:t>Dimension 2:  Working with a robust compelling question and a set of discrete supporting questions, teachers and students determine the content and skills they need in order to develop their inquiries.</a:t>
            </a:r>
          </a:p>
          <a:p>
            <a:endParaRPr lang="en-US" sz="1200" b="0" i="0" u="none" strike="noStrike" baseline="0" dirty="0" smtClean="0">
              <a:solidFill>
                <a:srgbClr val="000000"/>
              </a:solidFill>
              <a:latin typeface="Minion Pro"/>
            </a:endParaRPr>
          </a:p>
          <a:p>
            <a:r>
              <a:rPr lang="en-US" sz="1200" b="0" i="0" u="none" strike="noStrike" baseline="0" dirty="0" smtClean="0">
                <a:solidFill>
                  <a:srgbClr val="000000"/>
                </a:solidFill>
                <a:latin typeface="Minion Pro"/>
              </a:rPr>
              <a:t>Dimension 3:  Social studies is an evidence-based field. The disciplinary concepts represented in Dimension 2 provide a solid base from which students can begin constructing answers to their questions. Equally important, however, is knowing how to fill in the gaps in their knowledge by learning how to work from sources and evidence in order to develop claims and counter-claims.</a:t>
            </a:r>
          </a:p>
          <a:p>
            <a:endParaRPr lang="en-US" sz="1200" b="0" i="0" u="none" strike="noStrike" baseline="0" dirty="0" smtClean="0">
              <a:solidFill>
                <a:srgbClr val="000000"/>
              </a:solidFill>
              <a:latin typeface="Minion Pro"/>
            </a:endParaRPr>
          </a:p>
          <a:p>
            <a:r>
              <a:rPr lang="en-US" sz="1200" b="0" i="0" u="none" strike="noStrike" baseline="0" dirty="0" smtClean="0">
                <a:solidFill>
                  <a:srgbClr val="000000"/>
                </a:solidFill>
                <a:latin typeface="Minion Pro"/>
              </a:rPr>
              <a:t>Dimension 4:  Although there is no substitute for thoughtful and persuasive writing, good teachers expand the means by which (e.g., discussions, debates, video productions, portfolios) and the venues in which students communicate their preliminary and final conclusions (in classrooms, in schools, and in the wider community).</a:t>
            </a:r>
            <a:endParaRPr lang="en-US" b="0" i="0" baseline="0" dirty="0" smtClean="0"/>
          </a:p>
          <a:p>
            <a:endParaRPr lang="en-US" b="0" i="0" baseline="0" dirty="0" smtClean="0"/>
          </a:p>
          <a:p>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B293CAE4-8A43-EC4E-A3DD-A7F28DC0AE59}" type="slidenum">
              <a:rPr lang="en-US" smtClean="0"/>
              <a:t>7</a:t>
            </a:fld>
            <a:endParaRPr lang="en-US"/>
          </a:p>
        </p:txBody>
      </p:sp>
    </p:spTree>
    <p:extLst>
      <p:ext uri="{BB962C8B-B14F-4D97-AF65-F5344CB8AC3E}">
        <p14:creationId xmlns:p14="http://schemas.microsoft.com/office/powerpoint/2010/main" val="69008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slide works through the several conceptual dimensions represented in the NYS Social Studies Framework.</a:t>
            </a:r>
            <a:endParaRPr lang="en-US" i="1" dirty="0" smtClean="0"/>
          </a:p>
          <a:p>
            <a:endParaRPr lang="en-US" dirty="0" smtClean="0"/>
          </a:p>
          <a:p>
            <a:r>
              <a:rPr lang="en-US" dirty="0" smtClean="0"/>
              <a:t>The Inquiry</a:t>
            </a:r>
            <a:r>
              <a:rPr lang="en-US" baseline="0" dirty="0" smtClean="0"/>
              <a:t> Arc from the C3 Framework offers teachers an overall structure in planning their units of study. The question of </a:t>
            </a:r>
            <a:r>
              <a:rPr lang="en-US" i="1" baseline="0" dirty="0" smtClean="0"/>
              <a:t>what </a:t>
            </a:r>
            <a:r>
              <a:rPr lang="en-US" i="0" baseline="0" dirty="0" smtClean="0"/>
              <a:t>to study is answered by the NYS K-12 Social Studies Framework. There the Key Ideas and Conceptual Understandings for each grade level are presented and then detailed through the Content Specifications. </a:t>
            </a:r>
          </a:p>
          <a:p>
            <a:endParaRPr lang="en-US" i="0" baseline="0" dirty="0" smtClean="0"/>
          </a:p>
          <a:p>
            <a:r>
              <a:rPr lang="en-US" i="0" baseline="0" dirty="0" smtClean="0"/>
              <a:t>For example, Key Idea 7.7 highlights reform movements</a:t>
            </a:r>
            <a:r>
              <a:rPr lang="en-US" b="0" i="0" baseline="0" dirty="0" smtClean="0"/>
              <a:t>:  “</a:t>
            </a:r>
            <a:r>
              <a:rPr lang="en-US" sz="1200" b="0" kern="1200" dirty="0" smtClean="0">
                <a:solidFill>
                  <a:schemeClr val="tx1"/>
                </a:solidFill>
                <a:effectLst/>
                <a:latin typeface="+mn-lt"/>
                <a:ea typeface="+mn-ea"/>
                <a:cs typeface="+mn-cs"/>
              </a:rPr>
              <a:t>Social, political, and economic inequalities sparked various reform movements and resistance efforts. Influenced by the Second Great Awakening, New York played a key role in major reform efforts.”</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One</a:t>
            </a:r>
            <a:r>
              <a:rPr lang="en-US" sz="1200" b="0" kern="1200" baseline="0" dirty="0" smtClean="0">
                <a:solidFill>
                  <a:schemeClr val="tx1"/>
                </a:solidFill>
                <a:effectLst/>
                <a:latin typeface="+mn-lt"/>
                <a:ea typeface="+mn-ea"/>
                <a:cs typeface="+mn-cs"/>
              </a:rPr>
              <a:t> of the Conceptual Understandings (7.7b) associated with t</a:t>
            </a:r>
            <a:r>
              <a:rPr lang="en-US" sz="1200" b="0" kern="1200" dirty="0" smtClean="0">
                <a:solidFill>
                  <a:schemeClr val="tx1"/>
                </a:solidFill>
                <a:effectLst/>
                <a:latin typeface="+mn-lt"/>
                <a:ea typeface="+mn-ea"/>
                <a:cs typeface="+mn-cs"/>
              </a:rPr>
              <a:t>his Key</a:t>
            </a:r>
            <a:r>
              <a:rPr lang="en-US" sz="1200" b="0" kern="1200" baseline="0" dirty="0" smtClean="0">
                <a:solidFill>
                  <a:schemeClr val="tx1"/>
                </a:solidFill>
                <a:effectLst/>
                <a:latin typeface="+mn-lt"/>
                <a:ea typeface="+mn-ea"/>
                <a:cs typeface="+mn-cs"/>
              </a:rPr>
              <a:t> Idea relates to the abolitionist movement:</a:t>
            </a:r>
            <a:r>
              <a:rPr lang="en-US" sz="1200" kern="1200" dirty="0" smtClean="0">
                <a:solidFill>
                  <a:schemeClr val="tx1"/>
                </a:solidFill>
                <a:effectLst/>
                <a:latin typeface="+mn-lt"/>
                <a:ea typeface="+mn-ea"/>
                <a:cs typeface="+mn-cs"/>
              </a:rPr>
              <a:t> “Enslaved African Americans resisted slavery in various ways in the 19th century. The abolitionist movement also worked to raise awareness and generate resistance to the institution of slavery.”</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And the Content Specifications that follow are:</a:t>
            </a:r>
          </a:p>
          <a:p>
            <a:pPr marL="171450" indent="-171450">
              <a:buFont typeface="Arial"/>
              <a:buChar char="•"/>
            </a:pPr>
            <a:r>
              <a:rPr lang="en-US" sz="1200" kern="1200" dirty="0" smtClean="0">
                <a:solidFill>
                  <a:schemeClr val="tx1"/>
                </a:solidFill>
                <a:effectLst/>
                <a:latin typeface="+mn-lt"/>
                <a:ea typeface="+mn-ea"/>
                <a:cs typeface="+mn-cs"/>
              </a:rPr>
              <a:t>Students will examine ways in which enslaved Africans organized and resisted their conditions</a:t>
            </a:r>
          </a:p>
          <a:p>
            <a:pPr marL="171450" indent="-171450">
              <a:buFont typeface="Arial"/>
              <a:buChar char="•"/>
            </a:pPr>
            <a:r>
              <a:rPr lang="en-US" sz="1200" kern="1200" dirty="0" smtClean="0">
                <a:solidFill>
                  <a:schemeClr val="tx1"/>
                </a:solidFill>
                <a:effectLst/>
                <a:latin typeface="+mn-lt"/>
                <a:ea typeface="+mn-ea"/>
                <a:cs typeface="+mn-cs"/>
              </a:rPr>
              <a:t>Students will explore efforts of William Lloyd Garrison, Frederick Douglass, and Harriet Tubman to </a:t>
            </a:r>
            <a:r>
              <a:rPr lang="en-US" sz="105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abolish slavery</a:t>
            </a:r>
          </a:p>
          <a:p>
            <a:pPr marL="171450" indent="-171450">
              <a:buFont typeface="Arial"/>
              <a:buChar char="•"/>
            </a:pPr>
            <a:r>
              <a:rPr lang="en-US" sz="1200" kern="1200" dirty="0" smtClean="0">
                <a:solidFill>
                  <a:schemeClr val="tx1"/>
                </a:solidFill>
                <a:effectLst/>
                <a:latin typeface="+mn-lt"/>
                <a:ea typeface="+mn-ea"/>
                <a:cs typeface="+mn-cs"/>
              </a:rPr>
              <a:t>Students will examine the impact of </a:t>
            </a:r>
            <a:r>
              <a:rPr lang="en-US" sz="1200" i="1" kern="1200" dirty="0" smtClean="0">
                <a:solidFill>
                  <a:schemeClr val="tx1"/>
                </a:solidFill>
                <a:effectLst/>
                <a:latin typeface="+mn-lt"/>
                <a:ea typeface="+mn-ea"/>
                <a:cs typeface="+mn-cs"/>
              </a:rPr>
              <a:t>Uncle Tom’s Cabin </a:t>
            </a:r>
            <a:r>
              <a:rPr lang="en-US" sz="1200" kern="1200" dirty="0" smtClean="0">
                <a:solidFill>
                  <a:schemeClr val="tx1"/>
                </a:solidFill>
                <a:effectLst/>
                <a:latin typeface="+mn-lt"/>
                <a:ea typeface="+mn-ea"/>
                <a:cs typeface="+mn-cs"/>
              </a:rPr>
              <a:t>on the public perception of slavery</a:t>
            </a:r>
          </a:p>
          <a:p>
            <a:pPr marL="171450" indent="-171450">
              <a:buFont typeface="Arial"/>
              <a:buChar char="•"/>
            </a:pPr>
            <a:r>
              <a:rPr lang="en-US" sz="1200" kern="1200" dirty="0" smtClean="0">
                <a:solidFill>
                  <a:schemeClr val="tx1"/>
                </a:solidFill>
                <a:effectLst/>
                <a:latin typeface="+mn-lt"/>
                <a:ea typeface="+mn-ea"/>
                <a:cs typeface="+mn-cs"/>
              </a:rPr>
              <a:t>Students will investigate New York State and its role in the abolition movement, including the locations </a:t>
            </a:r>
            <a:r>
              <a:rPr lang="en-US" sz="105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Underground Railroad stations.</a:t>
            </a:r>
            <a:r>
              <a:rPr lang="en-US" dirty="0" smtClean="0">
                <a:effectLst/>
              </a:rPr>
              <a:t> </a:t>
            </a:r>
          </a:p>
          <a:p>
            <a:pPr marL="171450" indent="-171450">
              <a:buFont typeface="Arial"/>
              <a:buChar char="•"/>
            </a:pPr>
            <a:endParaRPr lang="en-US" sz="1050" b="0" kern="1200" baseline="0" dirty="0" smtClean="0">
              <a:solidFill>
                <a:schemeClr val="tx1"/>
              </a:solidFill>
              <a:effectLst/>
              <a:latin typeface="+mn-lt"/>
              <a:ea typeface="+mn-ea"/>
              <a:cs typeface="+mn-cs"/>
            </a:endParaRPr>
          </a:p>
          <a:p>
            <a:pPr marL="0" indent="0">
              <a:buFont typeface="Arial"/>
              <a:buNone/>
            </a:pPr>
            <a:r>
              <a:rPr lang="en-US" sz="1050" b="0" kern="1200" baseline="0" dirty="0" smtClean="0">
                <a:solidFill>
                  <a:schemeClr val="tx1"/>
                </a:solidFill>
                <a:effectLst/>
                <a:latin typeface="+mn-lt"/>
                <a:ea typeface="+mn-ea"/>
                <a:cs typeface="+mn-cs"/>
              </a:rPr>
              <a:t>As the red and blue arcs suggest, the content expressed is united under one or more Unifying Themes and is associated with the Common Core Literacy Skills and Social Studies Practices.</a:t>
            </a:r>
          </a:p>
        </p:txBody>
      </p:sp>
      <p:sp>
        <p:nvSpPr>
          <p:cNvPr id="4" name="Slide Number Placeholder 3"/>
          <p:cNvSpPr>
            <a:spLocks noGrp="1"/>
          </p:cNvSpPr>
          <p:nvPr>
            <p:ph type="sldNum" sz="quarter" idx="10"/>
          </p:nvPr>
        </p:nvSpPr>
        <p:spPr/>
        <p:txBody>
          <a:bodyPr/>
          <a:lstStyle/>
          <a:p>
            <a:fld id="{B293CAE4-8A43-EC4E-A3DD-A7F28DC0AE59}" type="slidenum">
              <a:rPr lang="en-US" smtClean="0"/>
              <a:t>8</a:t>
            </a:fld>
            <a:endParaRPr lang="en-US"/>
          </a:p>
        </p:txBody>
      </p:sp>
    </p:spTree>
    <p:extLst>
      <p:ext uri="{BB962C8B-B14F-4D97-AF65-F5344CB8AC3E}">
        <p14:creationId xmlns:p14="http://schemas.microsoft.com/office/powerpoint/2010/main" val="247947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a:t>
            </a:r>
            <a:r>
              <a:rPr lang="en-US" i="1" baseline="0" dirty="0" smtClean="0"/>
              <a:t> proposes the Toolkit project as the </a:t>
            </a:r>
            <a:r>
              <a:rPr lang="en-US" i="0" baseline="0" dirty="0" smtClean="0"/>
              <a:t>bridge</a:t>
            </a:r>
            <a:r>
              <a:rPr lang="en-US" i="1" baseline="0" dirty="0" smtClean="0"/>
              <a:t> between the two standards documents and teachers’ classroom practices.</a:t>
            </a:r>
            <a:endParaRPr lang="en-US" i="1" dirty="0" smtClean="0"/>
          </a:p>
          <a:p>
            <a:endParaRPr lang="en-US" dirty="0" smtClean="0"/>
          </a:p>
          <a:p>
            <a:r>
              <a:rPr lang="en-US" b="0" dirty="0" smtClean="0"/>
              <a:t>With the Inquiry Arc offering instructional direction in terms of instruction and the Key Ideas, Conceptual</a:t>
            </a:r>
            <a:r>
              <a:rPr lang="en-US" b="0" baseline="0" dirty="0" smtClean="0"/>
              <a:t> Understandings, and Content Specifications offering curricular direction, the NYS Toolkit project provides a bridge to teachers’ classroom practices largely through the development of curriculum inquiries for each grade level K-12. </a:t>
            </a:r>
            <a:endParaRPr lang="en-US" b="0" dirty="0"/>
          </a:p>
        </p:txBody>
      </p:sp>
      <p:sp>
        <p:nvSpPr>
          <p:cNvPr id="4" name="Slide Number Placeholder 3"/>
          <p:cNvSpPr>
            <a:spLocks noGrp="1"/>
          </p:cNvSpPr>
          <p:nvPr>
            <p:ph type="sldNum" sz="quarter" idx="10"/>
          </p:nvPr>
        </p:nvSpPr>
        <p:spPr/>
        <p:txBody>
          <a:bodyPr/>
          <a:lstStyle/>
          <a:p>
            <a:fld id="{B293CAE4-8A43-EC4E-A3DD-A7F28DC0AE59}" type="slidenum">
              <a:rPr lang="en-US" smtClean="0"/>
              <a:t>9</a:t>
            </a:fld>
            <a:endParaRPr lang="en-US"/>
          </a:p>
        </p:txBody>
      </p:sp>
    </p:spTree>
    <p:extLst>
      <p:ext uri="{BB962C8B-B14F-4D97-AF65-F5344CB8AC3E}">
        <p14:creationId xmlns:p14="http://schemas.microsoft.com/office/powerpoint/2010/main" val="290949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next three slides offer</a:t>
            </a:r>
            <a:r>
              <a:rPr lang="en-US" i="1" baseline="0" dirty="0" smtClean="0"/>
              <a:t> a snapshot of the Toolkit project. Key to mention here:  a) the Toolkit resources are being created by New York educators rather than an outside company; b) the work is being reviewed from several perspectives; and c) the work is being piloted in New York classrooms before the final revisions are made.</a:t>
            </a:r>
          </a:p>
          <a:p>
            <a:endParaRPr lang="en-US" baseline="0" dirty="0" smtClean="0"/>
          </a:p>
          <a:p>
            <a:r>
              <a:rPr lang="en-US" baseline="0" dirty="0" smtClean="0"/>
              <a:t>This slide describes who is responsible for putting the Toolkit together: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project management team consists of Dr. S. G. Grant, Professor of Social Studies Education at Binghamton University, Dr. Kathy Swan, Associate Professor of Social Studies Education at the University of Kentucky,  Dr. John Lee, Associate Professor North Carolina State University), and with the Assistant Dean from the Graduate School of Education, Ms. Jean </a:t>
            </a:r>
            <a:r>
              <a:rPr lang="en-US" sz="1200" kern="1200" dirty="0" err="1" smtClean="0">
                <a:solidFill>
                  <a:schemeClr val="tx1"/>
                </a:solidFill>
                <a:effectLst/>
                <a:latin typeface="+mn-lt"/>
                <a:ea typeface="+mn-ea"/>
                <a:cs typeface="+mn-cs"/>
              </a:rPr>
              <a:t>Dorak</a:t>
            </a:r>
            <a:r>
              <a:rPr lang="en-US" sz="1200" kern="1200" dirty="0" smtClean="0">
                <a:solidFill>
                  <a:schemeClr val="tx1"/>
                </a:solidFill>
                <a:effectLst/>
                <a:latin typeface="+mn-lt"/>
                <a:ea typeface="+mn-ea"/>
                <a:cs typeface="+mn-cs"/>
              </a:rPr>
              <a:t>. Dr.</a:t>
            </a:r>
            <a:r>
              <a:rPr lang="en-US" sz="1200" kern="1200" baseline="0" dirty="0" smtClean="0">
                <a:solidFill>
                  <a:schemeClr val="tx1"/>
                </a:solidFill>
                <a:effectLst/>
                <a:latin typeface="+mn-lt"/>
                <a:ea typeface="+mn-ea"/>
                <a:cs typeface="+mn-cs"/>
              </a:rPr>
              <a:t> Swan was the Project Director and Lead Writer for the C3 Framework; Drs. Grant and Lee were Senior Advisors and Contributing Writers.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Fourteen New York State teachers (one teacher representing each grade from kindergarten to grade 11; two teachers—one for Economic and one for Participation in Government—representing grade 12) were selected to be curriculum writers.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Forty</a:t>
            </a:r>
            <a:r>
              <a:rPr lang="en-US" sz="1200" kern="1200" baseline="0" dirty="0" smtClean="0">
                <a:solidFill>
                  <a:schemeClr val="tx1"/>
                </a:solidFill>
                <a:effectLst/>
                <a:latin typeface="+mn-lt"/>
                <a:ea typeface="+mn-ea"/>
                <a:cs typeface="+mn-cs"/>
              </a:rPr>
              <a:t> two New York State teachers (</a:t>
            </a:r>
            <a:r>
              <a:rPr lang="en-US" sz="1200" kern="1200" dirty="0" smtClean="0">
                <a:solidFill>
                  <a:schemeClr val="tx1"/>
                </a:solidFill>
                <a:effectLst/>
                <a:latin typeface="+mn-lt"/>
                <a:ea typeface="+mn-ea"/>
                <a:cs typeface="+mn-cs"/>
              </a:rPr>
              <a:t>three teachers representing each grade from kindergarten to grade 11; six teachers—three for Economics and three for Participation in Government—representing grade 12)</a:t>
            </a:r>
            <a:r>
              <a:rPr lang="en-US" sz="1200" kern="1200" baseline="0" dirty="0" smtClean="0">
                <a:solidFill>
                  <a:schemeClr val="tx1"/>
                </a:solidFill>
                <a:effectLst/>
                <a:latin typeface="+mn-lt"/>
                <a:ea typeface="+mn-ea"/>
                <a:cs typeface="+mn-cs"/>
              </a:rPr>
              <a:t> comprise the </a:t>
            </a:r>
            <a:r>
              <a:rPr lang="en-US" sz="1200" kern="1200" dirty="0" smtClean="0">
                <a:solidFill>
                  <a:schemeClr val="tx1"/>
                </a:solidFill>
                <a:effectLst/>
                <a:latin typeface="+mn-lt"/>
                <a:ea typeface="+mn-ea"/>
                <a:cs typeface="+mn-cs"/>
              </a:rPr>
              <a:t>Teacher Collaborative Council, whose primary responsibilities are reviewing and piloting the inquiries and leading professional development opportunities.</a:t>
            </a:r>
            <a:r>
              <a:rPr lang="en-US" dirty="0" smtClean="0">
                <a:effectLst/>
              </a:rPr>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Eighteen academic reviewers were selected from colleges and universities in New York and across the United States to provide insights into the content and pedagogy expressed in the inquiries. More specifically, content experts in U.S. and World History, Geography, Economics, and Political Science were selected along with pedagogical experts in Social Studies Methods, English Language Arts, English for Language Learners, and Special Education to review the inquiries.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Twenty-five</a:t>
            </a:r>
            <a:r>
              <a:rPr lang="en-US" sz="1200" kern="1200" baseline="0" dirty="0" smtClean="0">
                <a:solidFill>
                  <a:schemeClr val="tx1"/>
                </a:solidFill>
                <a:effectLst/>
                <a:latin typeface="+mn-lt"/>
                <a:ea typeface="+mn-ea"/>
                <a:cs typeface="+mn-cs"/>
              </a:rPr>
              <a:t> K-12 and college faculty comprise the Content Advisory Panel (CAP) which provides another layer of review. The CAP also provides guidance on the development and construction of the Regents Exams at grades 10 and 11.</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pPr marL="0" indent="0">
              <a:buFont typeface="Arial"/>
              <a:buNone/>
            </a:pP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293CAE4-8A43-EC4E-A3DD-A7F28DC0AE59}" type="slidenum">
              <a:rPr lang="en-US" smtClean="0"/>
              <a:t>10</a:t>
            </a:fld>
            <a:endParaRPr lang="en-US"/>
          </a:p>
        </p:txBody>
      </p:sp>
    </p:spTree>
    <p:extLst>
      <p:ext uri="{BB962C8B-B14F-4D97-AF65-F5344CB8AC3E}">
        <p14:creationId xmlns:p14="http://schemas.microsoft.com/office/powerpoint/2010/main" val="14200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B8F1BB41-8893-1E48-9728-654CB9469A11}" type="datetimeFigureOut">
              <a:rPr lang="en-US" smtClean="0"/>
              <a:t>1/30/2015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014D8D29-B532-5B4C-BABA-98E20A3863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F1BB41-8893-1E48-9728-654CB9469A11}" type="datetimeFigureOut">
              <a:rPr lang="en-US" smtClean="0"/>
              <a:t>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1BB41-8893-1E48-9728-654CB9469A11}" type="datetimeFigureOut">
              <a:rPr lang="en-US" smtClean="0"/>
              <a:t>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8F1BB41-8893-1E48-9728-654CB9469A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8F1BB41-8893-1E48-9728-654CB9469A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8F1BB41-8893-1E48-9728-654CB9469A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B8F1BB41-8893-1E48-9728-654CB9469A11}" type="datetimeFigureOut">
              <a:rPr lang="en-US" smtClean="0"/>
              <a:t>1/30/2015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014D8D29-B532-5B4C-BABA-98E20A3863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B8F1BB41-8893-1E48-9728-654CB9469A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8D29-B532-5B4C-BABA-98E20A3863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1BB41-8893-1E48-9728-654CB9469A1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8D29-B532-5B4C-BABA-98E20A3863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8F1BB41-8893-1E48-9728-654CB9469A11}" type="datetimeFigureOut">
              <a:rPr lang="en-US" smtClean="0"/>
              <a:t>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D8D29-B532-5B4C-BABA-98E20A3863E4}"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8F1BB41-8893-1E48-9728-654CB9469A1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8D29-B532-5B4C-BABA-98E20A3863E4}"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B8F1BB41-8893-1E48-9728-654CB9469A11}" type="datetimeFigureOut">
              <a:rPr lang="en-US" smtClean="0"/>
              <a:t>1/30/2015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14D8D29-B532-5B4C-BABA-98E20A3863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package" Target="../embeddings/Microsoft_Word_Document1.doc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2717" y="3124200"/>
            <a:ext cx="7174083" cy="1394891"/>
          </a:xfrm>
        </p:spPr>
        <p:txBody>
          <a:bodyPr/>
          <a:lstStyle/>
          <a:p>
            <a:r>
              <a:rPr lang="en-US" sz="4000" dirty="0"/>
              <a:t>Social Studies in New York </a:t>
            </a:r>
            <a:r>
              <a:rPr lang="en-US" sz="4000" dirty="0" smtClean="0"/>
              <a:t>State:</a:t>
            </a:r>
            <a:r>
              <a:rPr lang="en-US" sz="4000" dirty="0"/>
              <a:t/>
            </a:r>
            <a:br>
              <a:rPr lang="en-US" sz="4000" dirty="0"/>
            </a:br>
            <a:endParaRPr lang="en-US" sz="4000" dirty="0"/>
          </a:p>
        </p:txBody>
      </p:sp>
      <p:sp>
        <p:nvSpPr>
          <p:cNvPr id="3" name="Subtitle 2"/>
          <p:cNvSpPr>
            <a:spLocks noGrp="1"/>
          </p:cNvSpPr>
          <p:nvPr>
            <p:ph type="subTitle" idx="1"/>
          </p:nvPr>
        </p:nvSpPr>
        <p:spPr>
          <a:xfrm>
            <a:off x="1512717" y="3940199"/>
            <a:ext cx="7174083" cy="2290521"/>
          </a:xfrm>
        </p:spPr>
        <p:txBody>
          <a:bodyPr/>
          <a:lstStyle/>
          <a:p>
            <a:r>
              <a:rPr lang="en-US" sz="3200" dirty="0"/>
              <a:t>From Standards to Toolkit</a:t>
            </a:r>
          </a:p>
          <a:p>
            <a:endParaRPr lang="en-US" dirty="0" smtClean="0"/>
          </a:p>
          <a:p>
            <a:endParaRPr lang="en-US" dirty="0"/>
          </a:p>
          <a:p>
            <a:r>
              <a:rPr lang="en-US" sz="2800" dirty="0" smtClean="0"/>
              <a:t>S. G. Grant</a:t>
            </a:r>
          </a:p>
          <a:p>
            <a:r>
              <a:rPr lang="en-US" dirty="0" smtClean="0"/>
              <a:t>Binghamton University</a:t>
            </a:r>
            <a:endParaRPr lang="en-US" dirty="0"/>
          </a:p>
        </p:txBody>
      </p:sp>
    </p:spTree>
    <p:extLst>
      <p:ext uri="{BB962C8B-B14F-4D97-AF65-F5344CB8AC3E}">
        <p14:creationId xmlns:p14="http://schemas.microsoft.com/office/powerpoint/2010/main" val="418332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11594"/>
            <a:ext cx="7498080" cy="1143000"/>
          </a:xfrm>
        </p:spPr>
        <p:txBody>
          <a:bodyPr>
            <a:noAutofit/>
          </a:bodyPr>
          <a:lstStyle/>
          <a:p>
            <a:r>
              <a:rPr lang="en-US" sz="4400" dirty="0"/>
              <a:t>The </a:t>
            </a:r>
            <a:r>
              <a:rPr lang="en-US" sz="4400" dirty="0" smtClean="0"/>
              <a:t>Toolkit Project</a:t>
            </a:r>
            <a:r>
              <a:rPr lang="en-US" sz="3200" dirty="0"/>
              <a:t/>
            </a:r>
            <a:br>
              <a:rPr lang="en-US" sz="3200" dirty="0"/>
            </a:br>
            <a:endParaRPr lang="en-US" sz="3200" dirty="0"/>
          </a:p>
        </p:txBody>
      </p:sp>
      <p:sp>
        <p:nvSpPr>
          <p:cNvPr id="3" name="Content Placeholder 2"/>
          <p:cNvSpPr>
            <a:spLocks noGrp="1"/>
          </p:cNvSpPr>
          <p:nvPr>
            <p:ph idx="1"/>
          </p:nvPr>
        </p:nvSpPr>
        <p:spPr>
          <a:xfrm>
            <a:off x="1623738" y="1760461"/>
            <a:ext cx="6591359" cy="4558542"/>
          </a:xfrm>
        </p:spPr>
        <p:txBody>
          <a:bodyPr>
            <a:normAutofit fontScale="92500" lnSpcReduction="20000"/>
          </a:bodyPr>
          <a:lstStyle/>
          <a:p>
            <a:pPr marL="82296" indent="0">
              <a:buNone/>
            </a:pPr>
            <a:r>
              <a:rPr lang="en-US" sz="3200" dirty="0" smtClean="0"/>
              <a:t>Who…</a:t>
            </a:r>
          </a:p>
          <a:p>
            <a:r>
              <a:rPr lang="en-US" sz="3200" dirty="0" smtClean="0"/>
              <a:t>S. G. Grant, Kathy Swan, John Lee, and Jean Dorak—Project Management Team</a:t>
            </a:r>
          </a:p>
          <a:p>
            <a:r>
              <a:rPr lang="en-US" sz="3200" dirty="0" smtClean="0"/>
              <a:t>14 Teacher Writers</a:t>
            </a:r>
          </a:p>
          <a:p>
            <a:r>
              <a:rPr lang="en-US" sz="3200" dirty="0" smtClean="0"/>
              <a:t>42 Teacher Collaborative Council</a:t>
            </a:r>
          </a:p>
          <a:p>
            <a:r>
              <a:rPr lang="en-US" sz="3200" dirty="0" smtClean="0"/>
              <a:t>18 Content and Pedagogical Reviewers</a:t>
            </a:r>
          </a:p>
          <a:p>
            <a:r>
              <a:rPr lang="en-US" sz="3200" dirty="0" smtClean="0"/>
              <a:t>25 Content Advisory Panel members</a:t>
            </a:r>
          </a:p>
          <a:p>
            <a:endParaRPr lang="en-US" dirty="0" smtClean="0"/>
          </a:p>
          <a:p>
            <a:endParaRPr lang="en-US" dirty="0"/>
          </a:p>
        </p:txBody>
      </p:sp>
    </p:spTree>
    <p:extLst>
      <p:ext uri="{BB962C8B-B14F-4D97-AF65-F5344CB8AC3E}">
        <p14:creationId xmlns:p14="http://schemas.microsoft.com/office/powerpoint/2010/main" val="1797587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0765"/>
            <a:ext cx="7498080" cy="1143000"/>
          </a:xfrm>
        </p:spPr>
        <p:txBody>
          <a:bodyPr>
            <a:noAutofit/>
          </a:bodyPr>
          <a:lstStyle/>
          <a:p>
            <a:r>
              <a:rPr lang="en-US" sz="4400" dirty="0"/>
              <a:t>The Toolkit Project</a:t>
            </a:r>
          </a:p>
        </p:txBody>
      </p:sp>
      <p:sp>
        <p:nvSpPr>
          <p:cNvPr id="3" name="Content Placeholder 2"/>
          <p:cNvSpPr>
            <a:spLocks noGrp="1"/>
          </p:cNvSpPr>
          <p:nvPr>
            <p:ph idx="1"/>
          </p:nvPr>
        </p:nvSpPr>
        <p:spPr>
          <a:xfrm>
            <a:off x="1435608" y="1673764"/>
            <a:ext cx="7498080" cy="4879436"/>
          </a:xfrm>
        </p:spPr>
        <p:txBody>
          <a:bodyPr>
            <a:normAutofit fontScale="92500" lnSpcReduction="10000"/>
          </a:bodyPr>
          <a:lstStyle/>
          <a:p>
            <a:pPr marL="82296" indent="0">
              <a:buNone/>
            </a:pPr>
            <a:r>
              <a:rPr lang="en-US" sz="3200" dirty="0" smtClean="0"/>
              <a:t>What…and When…</a:t>
            </a:r>
          </a:p>
          <a:p>
            <a:r>
              <a:rPr lang="en-US" sz="3200" dirty="0" smtClean="0"/>
              <a:t>Conceptual Foundations—September 2014-April 2015</a:t>
            </a:r>
          </a:p>
          <a:p>
            <a:r>
              <a:rPr lang="en-US" sz="3200" dirty="0" smtClean="0"/>
              <a:t>Grade-Level Curriculum Inquiries—14 Annotated Inquiries and 70 Abridged Inquiries/July 2014-August, 2015</a:t>
            </a:r>
            <a:endParaRPr lang="en-US" sz="3200" dirty="0"/>
          </a:p>
          <a:p>
            <a:r>
              <a:rPr lang="en-US" sz="3200" dirty="0" smtClean="0"/>
              <a:t>Professional Learning Resources—Classroom, District, and State-Level/July 2014-August 2015</a:t>
            </a:r>
          </a:p>
          <a:p>
            <a:pPr marL="0" indent="0">
              <a:buNone/>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900272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Toolkit Project </a:t>
            </a:r>
            <a:endParaRPr lang="en-US" dirty="0"/>
          </a:p>
        </p:txBody>
      </p:sp>
      <p:sp>
        <p:nvSpPr>
          <p:cNvPr id="3" name="Content Placeholder 2"/>
          <p:cNvSpPr>
            <a:spLocks noGrp="1"/>
          </p:cNvSpPr>
          <p:nvPr>
            <p:ph idx="1"/>
          </p:nvPr>
        </p:nvSpPr>
        <p:spPr>
          <a:xfrm>
            <a:off x="610618" y="1735138"/>
            <a:ext cx="7617395" cy="4056062"/>
          </a:xfrm>
        </p:spPr>
        <p:txBody>
          <a:bodyPr/>
          <a:lstStyle/>
          <a:p>
            <a:pPr marL="0" indent="0">
              <a:buNone/>
            </a:pPr>
            <a:r>
              <a:rPr lang="en-US" sz="3200" dirty="0" smtClean="0"/>
              <a:t>Where…</a:t>
            </a:r>
          </a:p>
          <a:p>
            <a:r>
              <a:rPr lang="en-US" sz="3200" dirty="0" err="1" smtClean="0"/>
              <a:t>EngageNY</a:t>
            </a:r>
            <a:r>
              <a:rPr lang="en-US" sz="3200" dirty="0" smtClean="0"/>
              <a:t> (https://</a:t>
            </a:r>
            <a:r>
              <a:rPr lang="en-US" sz="3200" dirty="0" err="1" smtClean="0"/>
              <a:t>www.engageny.org</a:t>
            </a:r>
            <a:r>
              <a:rPr lang="en-US" sz="3200" dirty="0" smtClean="0"/>
              <a:t>)</a:t>
            </a:r>
          </a:p>
          <a:p>
            <a:r>
              <a:rPr lang="en-US" sz="3200" dirty="0"/>
              <a:t>C3 Teachers (http://www.c3teachers.org</a:t>
            </a:r>
            <a:r>
              <a:rPr lang="en-US" sz="3200" dirty="0" smtClean="0"/>
              <a:t>/)</a:t>
            </a:r>
            <a:endParaRPr lang="en-US" sz="3200" dirty="0"/>
          </a:p>
        </p:txBody>
      </p:sp>
    </p:spTree>
    <p:extLst>
      <p:ext uri="{BB962C8B-B14F-4D97-AF65-F5344CB8AC3E}">
        <p14:creationId xmlns:p14="http://schemas.microsoft.com/office/powerpoint/2010/main" val="364473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31035"/>
            <a:ext cx="7498080" cy="586602"/>
          </a:xfrm>
        </p:spPr>
        <p:txBody>
          <a:bodyPr>
            <a:noAutofit/>
          </a:bodyPr>
          <a:lstStyle/>
          <a:p>
            <a:r>
              <a:rPr lang="en-US" sz="4400" dirty="0"/>
              <a:t>The Toolkit Project</a:t>
            </a:r>
            <a:br>
              <a:rPr lang="en-US" sz="4400" dirty="0"/>
            </a:br>
            <a:endParaRPr lang="en-US" sz="4400" dirty="0"/>
          </a:p>
        </p:txBody>
      </p:sp>
      <p:sp>
        <p:nvSpPr>
          <p:cNvPr id="3" name="Content Placeholder 2"/>
          <p:cNvSpPr>
            <a:spLocks noGrp="1"/>
          </p:cNvSpPr>
          <p:nvPr>
            <p:ph idx="1"/>
          </p:nvPr>
        </p:nvSpPr>
        <p:spPr>
          <a:xfrm>
            <a:off x="1435608" y="1417638"/>
            <a:ext cx="7498080" cy="4830762"/>
          </a:xfrm>
        </p:spPr>
        <p:txBody>
          <a:bodyPr/>
          <a:lstStyle/>
          <a:p>
            <a:pPr marL="82296" indent="0">
              <a:buNone/>
            </a:pPr>
            <a:r>
              <a:rPr lang="en-US" sz="3200" dirty="0" smtClean="0"/>
              <a:t>Why…</a:t>
            </a:r>
          </a:p>
          <a:p>
            <a:r>
              <a:rPr lang="en-US" sz="3200" dirty="0" smtClean="0"/>
              <a:t>Because the Common Core-ELA is necessary, but not sufficient</a:t>
            </a:r>
          </a:p>
          <a:p>
            <a:r>
              <a:rPr lang="en-US" sz="3200" dirty="0" smtClean="0"/>
              <a:t>Because </a:t>
            </a:r>
            <a:r>
              <a:rPr lang="en-US" sz="3200" dirty="0"/>
              <a:t>translating standards into practice is </a:t>
            </a:r>
            <a:r>
              <a:rPr lang="en-US" sz="3200" dirty="0" smtClean="0"/>
              <a:t>challenging work</a:t>
            </a:r>
          </a:p>
          <a:p>
            <a:r>
              <a:rPr lang="en-US" sz="3200" dirty="0" smtClean="0"/>
              <a:t>And because we need a new approach to teaching and learning social studies</a:t>
            </a:r>
          </a:p>
        </p:txBody>
      </p:sp>
    </p:spTree>
    <p:extLst>
      <p:ext uri="{BB962C8B-B14F-4D97-AF65-F5344CB8AC3E}">
        <p14:creationId xmlns:p14="http://schemas.microsoft.com/office/powerpoint/2010/main" val="2244193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new approach for social studies</a:t>
            </a:r>
            <a:endParaRPr lang="en-US" dirty="0"/>
          </a:p>
        </p:txBody>
      </p:sp>
      <p:sp>
        <p:nvSpPr>
          <p:cNvPr id="3" name="Content Placeholder 2"/>
          <p:cNvSpPr>
            <a:spLocks noGrp="1"/>
          </p:cNvSpPr>
          <p:nvPr>
            <p:ph idx="1"/>
          </p:nvPr>
        </p:nvSpPr>
        <p:spPr/>
        <p:txBody>
          <a:bodyPr>
            <a:normAutofit/>
          </a:bodyPr>
          <a:lstStyle/>
          <a:p>
            <a:r>
              <a:rPr lang="en-US" sz="3200" dirty="0" smtClean="0"/>
              <a:t>In content-rich subjects, traditionally it has been facts first, thinking later…and it hasn’t worked.</a:t>
            </a:r>
            <a:endParaRPr lang="en-US" sz="3200" dirty="0"/>
          </a:p>
          <a:p>
            <a:pPr marL="82296" indent="0" algn="ctr">
              <a:buNone/>
            </a:pPr>
            <a:r>
              <a:rPr lang="en-US" sz="3200" dirty="0" smtClean="0"/>
              <a:t>*   *   *   *  *</a:t>
            </a:r>
          </a:p>
          <a:p>
            <a:r>
              <a:rPr lang="en-US" sz="3200" dirty="0" smtClean="0"/>
              <a:t>The C3 Inquiry Arc starts with thinking with a purpose…answering a compelling question</a:t>
            </a:r>
          </a:p>
          <a:p>
            <a:endParaRPr lang="en-US" dirty="0" smtClean="0"/>
          </a:p>
          <a:p>
            <a:pPr algn="ctr">
              <a:buFontTx/>
              <a:buChar char="•"/>
            </a:pPr>
            <a:endParaRPr lang="en-US" dirty="0"/>
          </a:p>
        </p:txBody>
      </p:sp>
    </p:spTree>
    <p:extLst>
      <p:ext uri="{BB962C8B-B14F-4D97-AF65-F5344CB8AC3E}">
        <p14:creationId xmlns:p14="http://schemas.microsoft.com/office/powerpoint/2010/main" val="983288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Compelling questions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Characteristics of compelling questions:</a:t>
            </a:r>
          </a:p>
          <a:p>
            <a:r>
              <a:rPr lang="en-US" sz="3200" dirty="0" smtClean="0"/>
              <a:t>Set the opening frame for an inquiry</a:t>
            </a:r>
          </a:p>
          <a:p>
            <a:r>
              <a:rPr lang="en-US" sz="3200" dirty="0" smtClean="0"/>
              <a:t>Express the intellectual rigor and student relevance of an inquiry</a:t>
            </a:r>
          </a:p>
          <a:p>
            <a:r>
              <a:rPr lang="en-US" sz="3200" dirty="0" smtClean="0"/>
              <a:t>Set up the summative performance task</a:t>
            </a:r>
            <a:endParaRPr lang="en-US" sz="3200" dirty="0"/>
          </a:p>
        </p:txBody>
      </p:sp>
    </p:spTree>
    <p:extLst>
      <p:ext uri="{BB962C8B-B14F-4D97-AF65-F5344CB8AC3E}">
        <p14:creationId xmlns:p14="http://schemas.microsoft.com/office/powerpoint/2010/main" val="165356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compelling questions</a:t>
            </a:r>
            <a:endParaRPr lang="en-US" dirty="0"/>
          </a:p>
        </p:txBody>
      </p:sp>
      <p:sp>
        <p:nvSpPr>
          <p:cNvPr id="3" name="Content Placeholder 2"/>
          <p:cNvSpPr>
            <a:spLocks noGrp="1"/>
          </p:cNvSpPr>
          <p:nvPr>
            <p:ph idx="1"/>
          </p:nvPr>
        </p:nvSpPr>
        <p:spPr/>
        <p:txBody>
          <a:bodyPr/>
          <a:lstStyle/>
          <a:p>
            <a:r>
              <a:rPr lang="en-US" sz="3200" dirty="0" smtClean="0"/>
              <a:t>Intellectually rigorous</a:t>
            </a:r>
            <a:endParaRPr lang="en-US" sz="3200" dirty="0"/>
          </a:p>
          <a:p>
            <a:r>
              <a:rPr lang="en-US" sz="3200" dirty="0" smtClean="0"/>
              <a:t>Relevant to students</a:t>
            </a:r>
            <a:endParaRPr lang="en-US" sz="3200" dirty="0"/>
          </a:p>
          <a:p>
            <a:endParaRPr lang="en-US" dirty="0"/>
          </a:p>
        </p:txBody>
      </p:sp>
    </p:spTree>
    <p:extLst>
      <p:ext uri="{BB962C8B-B14F-4D97-AF65-F5344CB8AC3E}">
        <p14:creationId xmlns:p14="http://schemas.microsoft.com/office/powerpoint/2010/main" val="57043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Intellectually rigorous </a:t>
            </a:r>
            <a:endParaRPr lang="en-US" dirty="0"/>
          </a:p>
        </p:txBody>
      </p:sp>
      <p:sp>
        <p:nvSpPr>
          <p:cNvPr id="3" name="Content Placeholder 2"/>
          <p:cNvSpPr>
            <a:spLocks noGrp="1"/>
          </p:cNvSpPr>
          <p:nvPr>
            <p:ph idx="1"/>
          </p:nvPr>
        </p:nvSpPr>
        <p:spPr/>
        <p:txBody>
          <a:bodyPr/>
          <a:lstStyle/>
          <a:p>
            <a:pPr marL="0" indent="0">
              <a:buNone/>
            </a:pPr>
            <a:r>
              <a:rPr lang="en-US" sz="3200" dirty="0" smtClean="0"/>
              <a:t>A compelling question:</a:t>
            </a:r>
          </a:p>
          <a:p>
            <a:r>
              <a:rPr lang="en-US" sz="3200" dirty="0" smtClean="0"/>
              <a:t>Reflects </a:t>
            </a:r>
            <a:r>
              <a:rPr lang="en-US" sz="3200" dirty="0"/>
              <a:t>an enduring issue, concern, or debate in the field</a:t>
            </a:r>
          </a:p>
          <a:p>
            <a:r>
              <a:rPr lang="en-US" sz="3200" dirty="0"/>
              <a:t>Demands the use of multiple disciplinary </a:t>
            </a:r>
            <a:r>
              <a:rPr lang="en-US" sz="3200" dirty="0" smtClean="0"/>
              <a:t>lenses and perspectives</a:t>
            </a:r>
            <a:endParaRPr lang="en-US" sz="3200" dirty="0"/>
          </a:p>
          <a:p>
            <a:endParaRPr lang="en-US" dirty="0"/>
          </a:p>
        </p:txBody>
      </p:sp>
    </p:spTree>
    <p:extLst>
      <p:ext uri="{BB962C8B-B14F-4D97-AF65-F5344CB8AC3E}">
        <p14:creationId xmlns:p14="http://schemas.microsoft.com/office/powerpoint/2010/main" val="219966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to students</a:t>
            </a:r>
            <a:endParaRPr lang="en-US" dirty="0"/>
          </a:p>
        </p:txBody>
      </p:sp>
      <p:sp>
        <p:nvSpPr>
          <p:cNvPr id="3" name="Content Placeholder 2"/>
          <p:cNvSpPr>
            <a:spLocks noGrp="1"/>
          </p:cNvSpPr>
          <p:nvPr>
            <p:ph idx="1"/>
          </p:nvPr>
        </p:nvSpPr>
        <p:spPr/>
        <p:txBody>
          <a:bodyPr/>
          <a:lstStyle/>
          <a:p>
            <a:pPr marL="0" indent="0">
              <a:buNone/>
            </a:pPr>
            <a:r>
              <a:rPr lang="en-US" sz="3200" dirty="0" smtClean="0"/>
              <a:t>A compelling question: </a:t>
            </a:r>
          </a:p>
          <a:p>
            <a:r>
              <a:rPr lang="en-US" sz="3200" dirty="0" smtClean="0"/>
              <a:t>Reflects one or more qualities </a:t>
            </a:r>
            <a:r>
              <a:rPr lang="en-US" sz="3200" dirty="0"/>
              <a:t>or </a:t>
            </a:r>
            <a:r>
              <a:rPr lang="en-US" sz="3200" dirty="0" smtClean="0"/>
              <a:t>conditions </a:t>
            </a:r>
            <a:r>
              <a:rPr lang="en-US" sz="3200" dirty="0"/>
              <a:t>that we know children care about</a:t>
            </a:r>
          </a:p>
          <a:p>
            <a:r>
              <a:rPr lang="en-US" sz="3200" dirty="0"/>
              <a:t>Honors and respects children’s intellectual efforts</a:t>
            </a:r>
          </a:p>
          <a:p>
            <a:endParaRPr lang="en-US" dirty="0"/>
          </a:p>
        </p:txBody>
      </p:sp>
    </p:spTree>
    <p:extLst>
      <p:ext uri="{BB962C8B-B14F-4D97-AF65-F5344CB8AC3E}">
        <p14:creationId xmlns:p14="http://schemas.microsoft.com/office/powerpoint/2010/main" val="2397428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normAutofit/>
          </a:bodyPr>
          <a:lstStyle/>
          <a:p>
            <a:r>
              <a:rPr lang="en-US" dirty="0" smtClean="0"/>
              <a:t>What </a:t>
            </a:r>
            <a:r>
              <a:rPr lang="en-US" i="1" dirty="0" smtClean="0"/>
              <a:t>do </a:t>
            </a:r>
            <a:r>
              <a:rPr lang="en-US" dirty="0" smtClean="0"/>
              <a:t>kids care about?</a:t>
            </a:r>
            <a:endParaRPr lang="en-US" dirty="0"/>
          </a:p>
        </p:txBody>
      </p:sp>
    </p:spTree>
    <p:extLst>
      <p:ext uri="{BB962C8B-B14F-4D97-AF65-F5344CB8AC3E}">
        <p14:creationId xmlns:p14="http://schemas.microsoft.com/office/powerpoint/2010/main" val="358097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ocial </a:t>
            </a:r>
            <a:r>
              <a:rPr lang="en-US" dirty="0"/>
              <a:t>S</a:t>
            </a:r>
            <a:r>
              <a:rPr lang="en-US" dirty="0" smtClean="0"/>
              <a:t>tudies on the Rebound</a:t>
            </a:r>
            <a:endParaRPr lang="en-US" dirty="0"/>
          </a:p>
        </p:txBody>
      </p:sp>
      <p:sp>
        <p:nvSpPr>
          <p:cNvPr id="3" name="Content Placeholder 2"/>
          <p:cNvSpPr>
            <a:spLocks noGrp="1"/>
          </p:cNvSpPr>
          <p:nvPr>
            <p:ph idx="1"/>
          </p:nvPr>
        </p:nvSpPr>
        <p:spPr/>
        <p:txBody>
          <a:bodyPr/>
          <a:lstStyle/>
          <a:p>
            <a:pPr marL="0" indent="0">
              <a:buNone/>
            </a:pPr>
            <a:r>
              <a:rPr lang="en-US" sz="3200" dirty="0" smtClean="0"/>
              <a:t>Despite seeming to be left behind, state and national efforts on behalf of social studies are emerging:</a:t>
            </a:r>
          </a:p>
          <a:p>
            <a:r>
              <a:rPr lang="en-US" sz="3200" i="1" dirty="0" smtClean="0"/>
              <a:t>College, Career, and Civic Life (C3) Framework for Social Studies State Standards</a:t>
            </a:r>
          </a:p>
          <a:p>
            <a:r>
              <a:rPr lang="en-US" sz="3200" i="1" dirty="0" smtClean="0"/>
              <a:t>New York State K-12 Social Studies Framework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728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976194" cy="868362"/>
          </a:xfrm>
        </p:spPr>
        <p:txBody>
          <a:bodyPr>
            <a:normAutofit fontScale="90000"/>
          </a:bodyPr>
          <a:lstStyle/>
          <a:p>
            <a:r>
              <a:rPr lang="en-US" dirty="0" smtClean="0"/>
              <a:t>Compelling…or not </a:t>
            </a:r>
            <a:r>
              <a:rPr lang="en-US" dirty="0"/>
              <a:t>s</a:t>
            </a:r>
            <a:r>
              <a:rPr lang="en-US" dirty="0" smtClean="0"/>
              <a:t>o compelling?</a:t>
            </a:r>
            <a:endParaRPr lang="en-US" dirty="0"/>
          </a:p>
        </p:txBody>
      </p:sp>
      <p:sp>
        <p:nvSpPr>
          <p:cNvPr id="3" name="Content Placeholder 2"/>
          <p:cNvSpPr>
            <a:spLocks noGrp="1"/>
          </p:cNvSpPr>
          <p:nvPr>
            <p:ph idx="1"/>
          </p:nvPr>
        </p:nvSpPr>
        <p:spPr>
          <a:xfrm>
            <a:off x="914400" y="1735137"/>
            <a:ext cx="7313613" cy="4860267"/>
          </a:xfrm>
        </p:spPr>
        <p:txBody>
          <a:bodyPr>
            <a:normAutofit fontScale="92500" lnSpcReduction="20000"/>
          </a:bodyPr>
          <a:lstStyle/>
          <a:p>
            <a:r>
              <a:rPr lang="en-US" sz="3200" dirty="0"/>
              <a:t>Where are we?</a:t>
            </a:r>
          </a:p>
          <a:p>
            <a:r>
              <a:rPr lang="en-US" sz="3200" dirty="0"/>
              <a:t>What were the causes of the Industrial Revolution?</a:t>
            </a:r>
          </a:p>
          <a:p>
            <a:r>
              <a:rPr lang="en-US" sz="3200" dirty="0"/>
              <a:t>Why is Albany the capital of New York?</a:t>
            </a:r>
          </a:p>
          <a:p>
            <a:r>
              <a:rPr lang="en-US" sz="3200" dirty="0"/>
              <a:t>Can Canada and the US be friends forever?</a:t>
            </a:r>
          </a:p>
          <a:p>
            <a:r>
              <a:rPr lang="en-US" sz="3200" dirty="0"/>
              <a:t>Who won the Cold War?</a:t>
            </a:r>
          </a:p>
          <a:p>
            <a:r>
              <a:rPr lang="en-US" sz="3200" dirty="0"/>
              <a:t>Who are our community helpers?</a:t>
            </a:r>
          </a:p>
          <a:p>
            <a:r>
              <a:rPr lang="en-US" sz="3200" dirty="0"/>
              <a:t>What’s the deal with hair?</a:t>
            </a:r>
          </a:p>
          <a:p>
            <a:endParaRPr lang="en-US" dirty="0"/>
          </a:p>
        </p:txBody>
      </p:sp>
    </p:spTree>
    <p:extLst>
      <p:ext uri="{BB962C8B-B14F-4D97-AF65-F5344CB8AC3E}">
        <p14:creationId xmlns:p14="http://schemas.microsoft.com/office/powerpoint/2010/main" val="223617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pPr marL="82296" indent="0">
              <a:buNone/>
            </a:pPr>
            <a:r>
              <a:rPr lang="en-US" sz="3200" dirty="0" smtClean="0"/>
              <a:t>Choose </a:t>
            </a:r>
            <a:r>
              <a:rPr lang="en-US" sz="3200" dirty="0"/>
              <a:t>a grade level and a topic and draft a compelling question or </a:t>
            </a:r>
            <a:r>
              <a:rPr lang="en-US" sz="3200" dirty="0" smtClean="0"/>
              <a:t>two</a:t>
            </a:r>
          </a:p>
          <a:p>
            <a:pPr marL="82296" indent="0">
              <a:buNone/>
            </a:pPr>
            <a:r>
              <a:rPr lang="en-US" sz="3200" dirty="0" smtClean="0"/>
              <a:t>Examples:</a:t>
            </a:r>
          </a:p>
          <a:p>
            <a:pPr marL="425196" indent="-342900">
              <a:buFont typeface="Arial"/>
              <a:buChar char="•"/>
            </a:pPr>
            <a:r>
              <a:rPr lang="en-US" sz="3200" dirty="0" smtClean="0"/>
              <a:t>Kindergarten---Rules</a:t>
            </a:r>
          </a:p>
          <a:p>
            <a:pPr marL="425196" indent="-342900">
              <a:buFont typeface="Arial"/>
              <a:buChar char="•"/>
            </a:pPr>
            <a:r>
              <a:rPr lang="en-US" sz="3200" dirty="0" smtClean="0"/>
              <a:t>Grade 7—Civil War</a:t>
            </a:r>
          </a:p>
          <a:p>
            <a:pPr marL="425196" indent="-342900">
              <a:buFont typeface="Arial"/>
              <a:buChar char="•"/>
            </a:pPr>
            <a:r>
              <a:rPr lang="en-US" sz="3200" dirty="0" smtClean="0"/>
              <a:t>Grade 10---Globalization</a:t>
            </a:r>
          </a:p>
          <a:p>
            <a:pPr marL="82296" indent="0">
              <a:buNone/>
            </a:pPr>
            <a:endParaRPr lang="en-US" dirty="0"/>
          </a:p>
          <a:p>
            <a:pPr marL="82296" indent="0">
              <a:buNone/>
            </a:pPr>
            <a:endParaRPr lang="en-US" dirty="0"/>
          </a:p>
        </p:txBody>
      </p:sp>
    </p:spTree>
    <p:extLst>
      <p:ext uri="{BB962C8B-B14F-4D97-AF65-F5344CB8AC3E}">
        <p14:creationId xmlns:p14="http://schemas.microsoft.com/office/powerpoint/2010/main" val="415256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274638"/>
            <a:ext cx="7499350" cy="1143000"/>
          </a:xfrm>
        </p:spPr>
        <p:txBody>
          <a:bodyPr>
            <a:noAutofit/>
          </a:bodyPr>
          <a:lstStyle/>
          <a:p>
            <a:pPr algn="l"/>
            <a:r>
              <a:rPr lang="en-US" sz="4800" dirty="0" smtClean="0"/>
              <a:t>If questions matter, so do assessments</a:t>
            </a:r>
            <a:endParaRPr lang="en-US" sz="4800" dirty="0"/>
          </a:p>
        </p:txBody>
      </p:sp>
    </p:spTree>
    <p:extLst>
      <p:ext uri="{BB962C8B-B14F-4D97-AF65-F5344CB8AC3E}">
        <p14:creationId xmlns:p14="http://schemas.microsoft.com/office/powerpoint/2010/main" val="3852187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82" y="588068"/>
            <a:ext cx="7862991" cy="1143000"/>
          </a:xfrm>
        </p:spPr>
        <p:txBody>
          <a:bodyPr>
            <a:noAutofit/>
          </a:bodyPr>
          <a:lstStyle/>
          <a:p>
            <a:pPr algn="l"/>
            <a:r>
              <a:rPr lang="en-US" sz="4000" dirty="0" smtClean="0">
                <a:cs typeface="Avenir Book"/>
              </a:rPr>
              <a:t>What </a:t>
            </a:r>
            <a:r>
              <a:rPr lang="en-US" sz="4000" dirty="0">
                <a:cs typeface="Avenir Book"/>
              </a:rPr>
              <a:t>do we want to know </a:t>
            </a:r>
            <a:r>
              <a:rPr lang="en-US" sz="4000" dirty="0" smtClean="0">
                <a:cs typeface="Avenir Book"/>
              </a:rPr>
              <a:t>about </a:t>
            </a:r>
            <a:r>
              <a:rPr lang="en-US" sz="4000" dirty="0">
                <a:cs typeface="Avenir Book"/>
              </a:rPr>
              <a:t>what kids know? </a:t>
            </a:r>
            <a:br>
              <a:rPr lang="en-US" sz="4000" dirty="0">
                <a:cs typeface="Avenir Book"/>
              </a:rPr>
            </a:br>
            <a:endParaRPr lang="en-US" sz="4000" dirty="0">
              <a:cs typeface="Avenir Book"/>
            </a:endParaRPr>
          </a:p>
        </p:txBody>
      </p:sp>
      <p:sp>
        <p:nvSpPr>
          <p:cNvPr id="3" name="Content Placeholder 2"/>
          <p:cNvSpPr>
            <a:spLocks noGrp="1"/>
          </p:cNvSpPr>
          <p:nvPr>
            <p:ph idx="1"/>
          </p:nvPr>
        </p:nvSpPr>
        <p:spPr>
          <a:xfrm>
            <a:off x="726183" y="1914384"/>
            <a:ext cx="8229600" cy="4525963"/>
          </a:xfrm>
        </p:spPr>
        <p:txBody>
          <a:bodyPr/>
          <a:lstStyle/>
          <a:p>
            <a:r>
              <a:rPr lang="en-US" sz="3200" dirty="0">
                <a:cs typeface="Avenir Book"/>
              </a:rPr>
              <a:t>Content Knowledge</a:t>
            </a:r>
          </a:p>
          <a:p>
            <a:r>
              <a:rPr lang="en-US" sz="3200" dirty="0">
                <a:cs typeface="Avenir Book"/>
              </a:rPr>
              <a:t>Conceptual Knowledge</a:t>
            </a:r>
          </a:p>
          <a:p>
            <a:r>
              <a:rPr lang="en-US" sz="3200" dirty="0" smtClean="0">
                <a:cs typeface="Avenir Book"/>
              </a:rPr>
              <a:t>Skills:</a:t>
            </a:r>
          </a:p>
          <a:p>
            <a:pPr lvl="1"/>
            <a:r>
              <a:rPr lang="en-US" sz="3200" dirty="0" smtClean="0">
                <a:cs typeface="Avenir Book"/>
              </a:rPr>
              <a:t>Disciplinary Skills</a:t>
            </a:r>
            <a:endParaRPr lang="en-US" sz="3200" dirty="0">
              <a:cs typeface="Avenir Book"/>
            </a:endParaRPr>
          </a:p>
          <a:p>
            <a:pPr lvl="1"/>
            <a:r>
              <a:rPr lang="en-US" sz="3200" dirty="0" smtClean="0">
                <a:cs typeface="Avenir Book"/>
              </a:rPr>
              <a:t>Inquiry Skills</a:t>
            </a:r>
          </a:p>
          <a:p>
            <a:pPr lvl="1"/>
            <a:r>
              <a:rPr lang="en-US" sz="3200" dirty="0" smtClean="0">
                <a:cs typeface="Avenir Book"/>
              </a:rPr>
              <a:t>Literacy Skills</a:t>
            </a:r>
          </a:p>
          <a:p>
            <a:pPr lvl="1"/>
            <a:r>
              <a:rPr lang="en-US" sz="3200" dirty="0" smtClean="0">
                <a:cs typeface="Avenir Book"/>
              </a:rPr>
              <a:t>Technology Skills</a:t>
            </a:r>
            <a:endParaRPr lang="en-US" sz="3200" dirty="0">
              <a:cs typeface="Avenir Book"/>
            </a:endParaRPr>
          </a:p>
          <a:p>
            <a:pPr marL="82296" indent="0">
              <a:buNone/>
            </a:pPr>
            <a:endParaRPr lang="en-US" dirty="0">
              <a:latin typeface="Avenir Book"/>
              <a:cs typeface="Avenir Book"/>
            </a:endParaRPr>
          </a:p>
        </p:txBody>
      </p:sp>
      <p:pic>
        <p:nvPicPr>
          <p:cNvPr id="4" name="Content Placeholder 6"/>
          <p:cNvPicPr>
            <a:picLocks noChangeAspect="1"/>
          </p:cNvPicPr>
          <p:nvPr/>
        </p:nvPicPr>
        <p:blipFill>
          <a:blip r:embed="rId3"/>
          <a:srcRect l="4542" r="4542"/>
          <a:stretch>
            <a:fillRect/>
          </a:stretch>
        </p:blipFill>
        <p:spPr>
          <a:xfrm>
            <a:off x="4909714" y="3744438"/>
            <a:ext cx="3679459" cy="2023561"/>
          </a:xfrm>
          <a:prstGeom prst="rect">
            <a:avLst/>
          </a:prstGeom>
        </p:spPr>
      </p:pic>
    </p:spTree>
    <p:extLst>
      <p:ext uri="{BB962C8B-B14F-4D97-AF65-F5344CB8AC3E}">
        <p14:creationId xmlns:p14="http://schemas.microsoft.com/office/powerpoint/2010/main" val="2582940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30" y="429963"/>
            <a:ext cx="8184409" cy="1887081"/>
          </a:xfrm>
        </p:spPr>
        <p:txBody>
          <a:bodyPr>
            <a:noAutofit/>
          </a:bodyPr>
          <a:lstStyle/>
          <a:p>
            <a:pPr algn="l"/>
            <a:r>
              <a:rPr lang="en-US" sz="4800" dirty="0">
                <a:solidFill>
                  <a:srgbClr val="000000"/>
                </a:solidFill>
                <a:cs typeface="Avenir Book"/>
              </a:rPr>
              <a:t>Assessment is limited by…..</a:t>
            </a:r>
            <a:br>
              <a:rPr lang="en-US" sz="4800" dirty="0">
                <a:solidFill>
                  <a:srgbClr val="000000"/>
                </a:solidFill>
                <a:cs typeface="Avenir Book"/>
              </a:rPr>
            </a:br>
            <a:endParaRPr lang="en-US" sz="4800" dirty="0">
              <a:solidFill>
                <a:srgbClr val="000000"/>
              </a:solidFill>
              <a:cs typeface="Avenir Book"/>
            </a:endParaRPr>
          </a:p>
        </p:txBody>
      </p:sp>
      <p:sp>
        <p:nvSpPr>
          <p:cNvPr id="3" name="Content Placeholder 2"/>
          <p:cNvSpPr>
            <a:spLocks noGrp="1"/>
          </p:cNvSpPr>
          <p:nvPr>
            <p:ph idx="1"/>
          </p:nvPr>
        </p:nvSpPr>
        <p:spPr>
          <a:xfrm>
            <a:off x="529207" y="1727201"/>
            <a:ext cx="8229600" cy="4906304"/>
          </a:xfrm>
        </p:spPr>
        <p:txBody>
          <a:bodyPr>
            <a:normAutofit fontScale="77500" lnSpcReduction="20000"/>
          </a:bodyPr>
          <a:lstStyle/>
          <a:p>
            <a:r>
              <a:rPr lang="en-US" sz="4000" dirty="0">
                <a:cs typeface="Avenir Book"/>
              </a:rPr>
              <a:t>Ability to communicate (visually, orally, in written form);</a:t>
            </a:r>
          </a:p>
          <a:p>
            <a:r>
              <a:rPr lang="en-US" sz="4000" dirty="0">
                <a:cs typeface="Avenir Book"/>
              </a:rPr>
              <a:t>Age and experience with task;</a:t>
            </a:r>
          </a:p>
          <a:p>
            <a:r>
              <a:rPr lang="en-US" sz="4000" dirty="0">
                <a:cs typeface="Avenir Book"/>
              </a:rPr>
              <a:t>Engagement in the task;</a:t>
            </a:r>
          </a:p>
          <a:p>
            <a:r>
              <a:rPr lang="en-US" sz="4000" dirty="0">
                <a:cs typeface="Avenir Book"/>
              </a:rPr>
              <a:t>Context (hungry, tired, distracted, etc.);</a:t>
            </a:r>
          </a:p>
          <a:p>
            <a:r>
              <a:rPr lang="en-US" sz="4000" dirty="0">
                <a:cs typeface="Avenir Book"/>
              </a:rPr>
              <a:t>The assessment itself (What does it intend to measure?  What can it actually tell us? Is it valid?</a:t>
            </a:r>
            <a:r>
              <a:rPr lang="en-US" sz="4000" dirty="0" smtClean="0">
                <a:cs typeface="Avenir Book"/>
              </a:rPr>
              <a:t>)</a:t>
            </a:r>
          </a:p>
          <a:p>
            <a:pPr marL="0" indent="0">
              <a:buNone/>
            </a:pPr>
            <a:r>
              <a:rPr lang="en-US" sz="4000" b="1" i="1" dirty="0" smtClean="0">
                <a:solidFill>
                  <a:srgbClr val="000000"/>
                </a:solidFill>
                <a:cs typeface="Avenir Book"/>
              </a:rPr>
              <a:t>However, teachers still need to assess.</a:t>
            </a:r>
            <a:r>
              <a:rPr lang="en-US" sz="4000" b="1" i="1" dirty="0" smtClean="0">
                <a:solidFill>
                  <a:srgbClr val="000000"/>
                </a:solidFill>
                <a:latin typeface="Avenir Book"/>
                <a:cs typeface="Avenir Book"/>
              </a:rPr>
              <a:t/>
            </a:r>
            <a:br>
              <a:rPr lang="en-US" sz="4000" b="1" i="1" dirty="0" smtClean="0">
                <a:solidFill>
                  <a:srgbClr val="000000"/>
                </a:solidFill>
                <a:latin typeface="Avenir Book"/>
                <a:cs typeface="Avenir Book"/>
              </a:rPr>
            </a:br>
            <a:endParaRPr lang="en-US" sz="4000" b="1" i="1" dirty="0" smtClean="0">
              <a:latin typeface="Avenir Book"/>
              <a:cs typeface="Avenir Book"/>
            </a:endParaRPr>
          </a:p>
          <a:p>
            <a:pPr marL="1371600" lvl="3" indent="0">
              <a:buNone/>
            </a:pPr>
            <a:endParaRPr lang="en-US" sz="1800" dirty="0">
              <a:latin typeface="Avenir Book"/>
              <a:cs typeface="Avenir Book"/>
            </a:endParaRPr>
          </a:p>
          <a:p>
            <a:pPr marL="82296" indent="0">
              <a:buNone/>
            </a:pPr>
            <a:endParaRPr lang="en-US" sz="2400" dirty="0">
              <a:latin typeface="Avenir Book"/>
              <a:cs typeface="Avenir Book"/>
            </a:endParaRPr>
          </a:p>
        </p:txBody>
      </p:sp>
    </p:spTree>
    <p:extLst>
      <p:ext uri="{BB962C8B-B14F-4D97-AF65-F5344CB8AC3E}">
        <p14:creationId xmlns:p14="http://schemas.microsoft.com/office/powerpoint/2010/main" val="4042438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ook"/>
                <a:cs typeface="Avenir Book"/>
              </a:rPr>
              <a:t> </a:t>
            </a:r>
            <a:r>
              <a:rPr lang="en-US" dirty="0" smtClean="0">
                <a:cs typeface="Avenir Book"/>
              </a:rPr>
              <a:t>Assessments</a:t>
            </a:r>
            <a:endParaRPr lang="en-US" dirty="0">
              <a:cs typeface="Avenir Book"/>
            </a:endParaRPr>
          </a:p>
        </p:txBody>
      </p:sp>
      <p:sp>
        <p:nvSpPr>
          <p:cNvPr id="3" name="Content Placeholder 2"/>
          <p:cNvSpPr>
            <a:spLocks noGrp="1"/>
          </p:cNvSpPr>
          <p:nvPr>
            <p:ph idx="1"/>
          </p:nvPr>
        </p:nvSpPr>
        <p:spPr/>
        <p:txBody>
          <a:bodyPr/>
          <a:lstStyle/>
          <a:p>
            <a:r>
              <a:rPr lang="en-US" sz="3200" dirty="0" smtClean="0">
                <a:cs typeface="Avenir Book"/>
              </a:rPr>
              <a:t>Summative Performance Tasks</a:t>
            </a:r>
          </a:p>
          <a:p>
            <a:r>
              <a:rPr lang="en-US" sz="3200" dirty="0" smtClean="0">
                <a:cs typeface="Avenir Book"/>
              </a:rPr>
              <a:t>Formative Performance Tasks</a:t>
            </a:r>
          </a:p>
          <a:p>
            <a:r>
              <a:rPr lang="en-US" sz="3200" dirty="0" smtClean="0">
                <a:cs typeface="Avenir Book"/>
              </a:rPr>
              <a:t>Taking Informed Action</a:t>
            </a:r>
          </a:p>
          <a:p>
            <a:pPr marL="0" indent="0">
              <a:buNone/>
            </a:pPr>
            <a:endParaRPr lang="en-US" dirty="0">
              <a:latin typeface="Avenir Book"/>
              <a:cs typeface="Avenir Book"/>
            </a:endParaRPr>
          </a:p>
        </p:txBody>
      </p:sp>
    </p:spTree>
    <p:extLst>
      <p:ext uri="{BB962C8B-B14F-4D97-AF65-F5344CB8AC3E}">
        <p14:creationId xmlns:p14="http://schemas.microsoft.com/office/powerpoint/2010/main" val="3254309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Summative performance task</a:t>
            </a:r>
            <a:endParaRPr lang="en-US" dirty="0"/>
          </a:p>
        </p:txBody>
      </p:sp>
      <p:sp>
        <p:nvSpPr>
          <p:cNvPr id="3" name="Content Placeholder 2"/>
          <p:cNvSpPr>
            <a:spLocks noGrp="1"/>
          </p:cNvSpPr>
          <p:nvPr>
            <p:ph idx="1"/>
          </p:nvPr>
        </p:nvSpPr>
        <p:spPr/>
        <p:txBody>
          <a:bodyPr>
            <a:normAutofit/>
          </a:bodyPr>
          <a:lstStyle/>
          <a:p>
            <a:pPr marL="82296" indent="0">
              <a:buNone/>
            </a:pPr>
            <a:r>
              <a:rPr lang="en-US" sz="3200" dirty="0"/>
              <a:t>Write an argument that addresses the compelling question </a:t>
            </a:r>
            <a:r>
              <a:rPr lang="en-US" sz="3200" dirty="0" smtClean="0"/>
              <a:t>(Did Reconstruction Really Free African Americans?) using </a:t>
            </a:r>
            <a:r>
              <a:rPr lang="en-US" sz="3200" dirty="0"/>
              <a:t>specific claims and relevant evidence from historical sources while acknowledging competing views. </a:t>
            </a:r>
          </a:p>
        </p:txBody>
      </p:sp>
    </p:spTree>
    <p:extLst>
      <p:ext uri="{BB962C8B-B14F-4D97-AF65-F5344CB8AC3E}">
        <p14:creationId xmlns:p14="http://schemas.microsoft.com/office/powerpoint/2010/main" val="4219319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a:bodyPr>
          <a:lstStyle/>
          <a:p>
            <a:pPr marL="82296" indent="0">
              <a:buNone/>
            </a:pPr>
            <a:r>
              <a:rPr lang="en-US" sz="3200" dirty="0" smtClean="0"/>
              <a:t>Write a Summative Performance Task for your Compelling Question</a:t>
            </a:r>
            <a:endParaRPr lang="en-US" sz="3200" dirty="0"/>
          </a:p>
        </p:txBody>
      </p:sp>
    </p:spTree>
    <p:extLst>
      <p:ext uri="{BB962C8B-B14F-4D97-AF65-F5344CB8AC3E}">
        <p14:creationId xmlns:p14="http://schemas.microsoft.com/office/powerpoint/2010/main" val="1838683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32401672"/>
              </p:ext>
            </p:extLst>
          </p:nvPr>
        </p:nvGraphicFramePr>
        <p:xfrm>
          <a:off x="386343" y="0"/>
          <a:ext cx="8584005" cy="6542189"/>
        </p:xfrm>
        <a:graphic>
          <a:graphicData uri="http://schemas.openxmlformats.org/presentationml/2006/ole">
            <mc:AlternateContent xmlns:mc="http://schemas.openxmlformats.org/markup-compatibility/2006">
              <mc:Choice xmlns:v="urn:schemas-microsoft-com:vml" Requires="v">
                <p:oleObj spid="_x0000_s2051" name="Document" r:id="rId4" imgW="6083300" imgH="8775700" progId="Word.Document.12">
                  <p:embed/>
                </p:oleObj>
              </mc:Choice>
              <mc:Fallback>
                <p:oleObj name="Document" r:id="rId4" imgW="6083300" imgH="8775700" progId="Word.Document.12">
                  <p:embed/>
                  <p:pic>
                    <p:nvPicPr>
                      <p:cNvPr id="0" name=""/>
                      <p:cNvPicPr/>
                      <p:nvPr/>
                    </p:nvPicPr>
                    <p:blipFill>
                      <a:blip r:embed="rId5"/>
                      <a:stretch>
                        <a:fillRect/>
                      </a:stretch>
                    </p:blipFill>
                    <p:spPr>
                      <a:xfrm>
                        <a:off x="386343" y="0"/>
                        <a:ext cx="8584005" cy="6542189"/>
                      </a:xfrm>
                      <a:prstGeom prst="rect">
                        <a:avLst/>
                      </a:prstGeom>
                    </p:spPr>
                  </p:pic>
                </p:oleObj>
              </mc:Fallback>
            </mc:AlternateContent>
          </a:graphicData>
        </a:graphic>
      </p:graphicFrame>
    </p:spTree>
    <p:extLst>
      <p:ext uri="{BB962C8B-B14F-4D97-AF65-F5344CB8AC3E}">
        <p14:creationId xmlns:p14="http://schemas.microsoft.com/office/powerpoint/2010/main" val="367478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informed action</a:t>
            </a:r>
            <a:endParaRPr lang="en-US" dirty="0"/>
          </a:p>
        </p:txBody>
      </p:sp>
      <p:sp>
        <p:nvSpPr>
          <p:cNvPr id="3" name="Content Placeholder 2"/>
          <p:cNvSpPr>
            <a:spLocks noGrp="1"/>
          </p:cNvSpPr>
          <p:nvPr>
            <p:ph idx="1"/>
          </p:nvPr>
        </p:nvSpPr>
        <p:spPr/>
        <p:txBody>
          <a:bodyPr>
            <a:normAutofit/>
          </a:bodyPr>
          <a:lstStyle/>
          <a:p>
            <a:r>
              <a:rPr lang="en-US" sz="3200" dirty="0" smtClean="0"/>
              <a:t>Understand the problem</a:t>
            </a:r>
          </a:p>
          <a:p>
            <a:r>
              <a:rPr lang="en-US" sz="3200" dirty="0" smtClean="0"/>
              <a:t>Assess options for action</a:t>
            </a:r>
          </a:p>
          <a:p>
            <a:r>
              <a:rPr lang="en-US" sz="3200" dirty="0" smtClean="0"/>
              <a:t>Apply and take action</a:t>
            </a:r>
            <a:endParaRPr lang="en-US" sz="3200" dirty="0"/>
          </a:p>
        </p:txBody>
      </p:sp>
    </p:spTree>
    <p:extLst>
      <p:ext uri="{BB962C8B-B14F-4D97-AF65-F5344CB8AC3E}">
        <p14:creationId xmlns:p14="http://schemas.microsoft.com/office/powerpoint/2010/main" val="68612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this is challenging work</a:t>
            </a:r>
            <a:endParaRPr lang="en-US" dirty="0"/>
          </a:p>
        </p:txBody>
      </p:sp>
      <p:sp>
        <p:nvSpPr>
          <p:cNvPr id="3" name="Content Placeholder 2"/>
          <p:cNvSpPr>
            <a:spLocks noGrp="1"/>
          </p:cNvSpPr>
          <p:nvPr>
            <p:ph idx="1"/>
          </p:nvPr>
        </p:nvSpPr>
        <p:spPr>
          <a:xfrm>
            <a:off x="914400" y="1735137"/>
            <a:ext cx="7313613" cy="4615993"/>
          </a:xfrm>
        </p:spPr>
        <p:txBody>
          <a:bodyPr>
            <a:normAutofit fontScale="92500" lnSpcReduction="10000"/>
          </a:bodyPr>
          <a:lstStyle/>
          <a:p>
            <a:r>
              <a:rPr lang="en-US" sz="3200" dirty="0" smtClean="0"/>
              <a:t>Social studies curriculum is plagued by too much content</a:t>
            </a:r>
          </a:p>
          <a:p>
            <a:r>
              <a:rPr lang="en-US" sz="3200" dirty="0" smtClean="0"/>
              <a:t>Social studies instruction is dominated by a view that we have to teach every person, place, and event </a:t>
            </a:r>
            <a:r>
              <a:rPr lang="en-US" sz="3200" i="1" dirty="0" smtClean="0"/>
              <a:t>before</a:t>
            </a:r>
            <a:r>
              <a:rPr lang="en-US" sz="3200" dirty="0" smtClean="0"/>
              <a:t> we ask students to make sense of it. </a:t>
            </a:r>
          </a:p>
          <a:p>
            <a:r>
              <a:rPr lang="en-US" sz="3200" dirty="0" smtClean="0"/>
              <a:t>Social studies standards rarely translate into useable curriculum and present challenges for state-level assessments</a:t>
            </a:r>
          </a:p>
          <a:p>
            <a:endParaRPr lang="en-US" dirty="0" smtClean="0"/>
          </a:p>
          <a:p>
            <a:endParaRPr lang="en-US" dirty="0" smtClean="0"/>
          </a:p>
          <a:p>
            <a:endParaRPr lang="en-US" dirty="0"/>
          </a:p>
        </p:txBody>
      </p:sp>
    </p:spTree>
    <p:extLst>
      <p:ext uri="{BB962C8B-B14F-4D97-AF65-F5344CB8AC3E}">
        <p14:creationId xmlns:p14="http://schemas.microsoft.com/office/powerpoint/2010/main" val="3827351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1763" y="-54147"/>
            <a:ext cx="822960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b="1" dirty="0" smtClean="0"/>
              <a:t>    </a:t>
            </a:r>
            <a:r>
              <a:rPr lang="en-US" dirty="0" smtClean="0"/>
              <a:t>What action can look like</a:t>
            </a:r>
            <a:endParaRPr lang="en-US" dirty="0"/>
          </a:p>
        </p:txBody>
      </p:sp>
      <p:cxnSp>
        <p:nvCxnSpPr>
          <p:cNvPr id="5" name="Straight Arrow Connector 4"/>
          <p:cNvCxnSpPr/>
          <p:nvPr/>
        </p:nvCxnSpPr>
        <p:spPr>
          <a:xfrm>
            <a:off x="1046623" y="5959534"/>
            <a:ext cx="7284499" cy="27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1046623" y="759161"/>
            <a:ext cx="13955" cy="5200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595078" y="6222998"/>
            <a:ext cx="3949259" cy="461665"/>
          </a:xfrm>
          <a:prstGeom prst="rect">
            <a:avLst/>
          </a:prstGeom>
          <a:noFill/>
        </p:spPr>
        <p:txBody>
          <a:bodyPr wrap="square" rtlCol="0">
            <a:spAutoFit/>
          </a:bodyPr>
          <a:lstStyle/>
          <a:p>
            <a:pPr algn="ctr"/>
            <a:r>
              <a:rPr lang="en-US" sz="2400" b="1" dirty="0" smtClean="0"/>
              <a:t>Complexity of the Effort</a:t>
            </a:r>
            <a:endParaRPr lang="en-US" sz="2400" b="1" dirty="0"/>
          </a:p>
        </p:txBody>
      </p:sp>
      <p:sp>
        <p:nvSpPr>
          <p:cNvPr id="8" name="TextBox 7"/>
          <p:cNvSpPr txBox="1"/>
          <p:nvPr/>
        </p:nvSpPr>
        <p:spPr>
          <a:xfrm rot="16200000">
            <a:off x="-1177842" y="3529073"/>
            <a:ext cx="3787095" cy="461665"/>
          </a:xfrm>
          <a:prstGeom prst="rect">
            <a:avLst/>
          </a:prstGeom>
          <a:noFill/>
        </p:spPr>
        <p:txBody>
          <a:bodyPr wrap="square" rtlCol="0">
            <a:spAutoFit/>
          </a:bodyPr>
          <a:lstStyle/>
          <a:p>
            <a:pPr algn="ctr"/>
            <a:r>
              <a:rPr lang="en-US" sz="2400" b="1" dirty="0" smtClean="0"/>
              <a:t>Level of Public Exposure</a:t>
            </a:r>
            <a:endParaRPr lang="en-US" sz="2400" b="1" dirty="0"/>
          </a:p>
        </p:txBody>
      </p:sp>
      <p:sp>
        <p:nvSpPr>
          <p:cNvPr id="9" name="Rectangle 8"/>
          <p:cNvSpPr/>
          <p:nvPr/>
        </p:nvSpPr>
        <p:spPr>
          <a:xfrm>
            <a:off x="1372760" y="4948358"/>
            <a:ext cx="1926452" cy="10111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Research issue relevant to Inquiry</a:t>
            </a:r>
            <a:endParaRPr lang="en-US" dirty="0">
              <a:solidFill>
                <a:schemeClr val="tx1"/>
              </a:solidFill>
            </a:endParaRPr>
          </a:p>
        </p:txBody>
      </p:sp>
      <p:sp>
        <p:nvSpPr>
          <p:cNvPr id="10" name="Rectangle 9"/>
          <p:cNvSpPr/>
          <p:nvPr/>
        </p:nvSpPr>
        <p:spPr>
          <a:xfrm>
            <a:off x="3687271" y="4321379"/>
            <a:ext cx="1941572" cy="163815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Identifying the problem(s) and possible civic action(s)</a:t>
            </a:r>
            <a:endParaRPr lang="en-US" dirty="0">
              <a:solidFill>
                <a:srgbClr val="000000"/>
              </a:solidFill>
            </a:endParaRPr>
          </a:p>
        </p:txBody>
      </p:sp>
      <p:sp>
        <p:nvSpPr>
          <p:cNvPr id="11" name="Rectangle 10"/>
          <p:cNvSpPr/>
          <p:nvPr/>
        </p:nvSpPr>
        <p:spPr>
          <a:xfrm>
            <a:off x="6020912" y="1234843"/>
            <a:ext cx="1941572" cy="47246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046623" y="5959534"/>
            <a:ext cx="2252589" cy="223816"/>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Understand Problem</a:t>
            </a:r>
            <a:endParaRPr lang="en-US" dirty="0"/>
          </a:p>
        </p:txBody>
      </p:sp>
      <p:sp>
        <p:nvSpPr>
          <p:cNvPr id="13" name="Rectangle 12"/>
          <p:cNvSpPr/>
          <p:nvPr/>
        </p:nvSpPr>
        <p:spPr>
          <a:xfrm>
            <a:off x="3299212" y="5967030"/>
            <a:ext cx="2329631" cy="21632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Assess Options</a:t>
            </a:r>
            <a:endParaRPr lang="en-US" dirty="0"/>
          </a:p>
        </p:txBody>
      </p:sp>
      <p:sp>
        <p:nvSpPr>
          <p:cNvPr id="14" name="Rectangle 13"/>
          <p:cNvSpPr/>
          <p:nvPr/>
        </p:nvSpPr>
        <p:spPr>
          <a:xfrm>
            <a:off x="5643441" y="5959534"/>
            <a:ext cx="2362837" cy="223816"/>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Apply Action</a:t>
            </a:r>
            <a:endParaRPr lang="en-US" dirty="0"/>
          </a:p>
        </p:txBody>
      </p:sp>
      <p:sp>
        <p:nvSpPr>
          <p:cNvPr id="15" name="Rectangle 14"/>
          <p:cNvSpPr/>
          <p:nvPr/>
        </p:nvSpPr>
        <p:spPr>
          <a:xfrm>
            <a:off x="1046623" y="4321379"/>
            <a:ext cx="311017" cy="1638155"/>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Classroom</a:t>
            </a:r>
            <a:endParaRPr lang="en-US" dirty="0"/>
          </a:p>
        </p:txBody>
      </p:sp>
      <p:sp>
        <p:nvSpPr>
          <p:cNvPr id="16" name="Rectangle 15"/>
          <p:cNvSpPr/>
          <p:nvPr/>
        </p:nvSpPr>
        <p:spPr>
          <a:xfrm>
            <a:off x="1048724" y="2697130"/>
            <a:ext cx="311017" cy="1638155"/>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School</a:t>
            </a:r>
            <a:endParaRPr lang="en-US" dirty="0"/>
          </a:p>
        </p:txBody>
      </p:sp>
      <p:sp>
        <p:nvSpPr>
          <p:cNvPr id="17" name="Rectangle 16"/>
          <p:cNvSpPr/>
          <p:nvPr/>
        </p:nvSpPr>
        <p:spPr>
          <a:xfrm>
            <a:off x="1060578" y="1057763"/>
            <a:ext cx="311017" cy="163815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Community</a:t>
            </a:r>
            <a:endParaRPr lang="en-US" dirty="0"/>
          </a:p>
        </p:txBody>
      </p:sp>
      <p:sp>
        <p:nvSpPr>
          <p:cNvPr id="18" name="Rectangle 17"/>
          <p:cNvSpPr/>
          <p:nvPr/>
        </p:nvSpPr>
        <p:spPr>
          <a:xfrm>
            <a:off x="6035510" y="1237544"/>
            <a:ext cx="1941572" cy="307777"/>
          </a:xfrm>
          <a:prstGeom prst="rect">
            <a:avLst/>
          </a:prstGeom>
        </p:spPr>
        <p:txBody>
          <a:bodyPr wrap="square">
            <a:spAutoFit/>
          </a:bodyPr>
          <a:lstStyle/>
          <a:p>
            <a:pPr algn="ctr"/>
            <a:r>
              <a:rPr lang="en-US" sz="1400" dirty="0"/>
              <a:t>Organizing a </a:t>
            </a:r>
            <a:r>
              <a:rPr lang="en-US" sz="1400" dirty="0" smtClean="0"/>
              <a:t>boycott</a:t>
            </a:r>
            <a:endParaRPr lang="en-US" sz="1400" dirty="0"/>
          </a:p>
        </p:txBody>
      </p:sp>
      <p:sp>
        <p:nvSpPr>
          <p:cNvPr id="19" name="TextBox 18"/>
          <p:cNvSpPr txBox="1"/>
          <p:nvPr/>
        </p:nvSpPr>
        <p:spPr>
          <a:xfrm>
            <a:off x="5854647" y="1591895"/>
            <a:ext cx="2302571" cy="738664"/>
          </a:xfrm>
          <a:prstGeom prst="rect">
            <a:avLst/>
          </a:prstGeom>
          <a:noFill/>
        </p:spPr>
        <p:txBody>
          <a:bodyPr wrap="square" rtlCol="0">
            <a:spAutoFit/>
          </a:bodyPr>
          <a:lstStyle/>
          <a:p>
            <a:pPr algn="ctr"/>
            <a:r>
              <a:rPr lang="en-US" sz="1400" dirty="0"/>
              <a:t>Organizing </a:t>
            </a:r>
            <a:r>
              <a:rPr lang="en-US" sz="1400" dirty="0" smtClean="0"/>
              <a:t>a </a:t>
            </a:r>
            <a:r>
              <a:rPr lang="en-US" sz="1400" dirty="0"/>
              <a:t>fundraising event for an issue/cause</a:t>
            </a:r>
          </a:p>
          <a:p>
            <a:pPr algn="ctr"/>
            <a:endParaRPr lang="en-US" sz="1400" dirty="0"/>
          </a:p>
        </p:txBody>
      </p:sp>
      <p:sp>
        <p:nvSpPr>
          <p:cNvPr id="20" name="Rectangle 19"/>
          <p:cNvSpPr/>
          <p:nvPr/>
        </p:nvSpPr>
        <p:spPr>
          <a:xfrm>
            <a:off x="6038677" y="2122200"/>
            <a:ext cx="1786004" cy="523220"/>
          </a:xfrm>
          <a:prstGeom prst="rect">
            <a:avLst/>
          </a:prstGeom>
        </p:spPr>
        <p:txBody>
          <a:bodyPr wrap="square">
            <a:spAutoFit/>
          </a:bodyPr>
          <a:lstStyle/>
          <a:p>
            <a:pPr algn="ctr"/>
            <a:r>
              <a:rPr lang="en-US" sz="1400" dirty="0"/>
              <a:t>Letter to </a:t>
            </a:r>
            <a:r>
              <a:rPr lang="en-US" sz="1400" dirty="0" smtClean="0"/>
              <a:t>government official</a:t>
            </a:r>
            <a:endParaRPr lang="en-US" sz="1400" dirty="0"/>
          </a:p>
        </p:txBody>
      </p:sp>
      <p:sp>
        <p:nvSpPr>
          <p:cNvPr id="21" name="TextBox 20"/>
          <p:cNvSpPr txBox="1"/>
          <p:nvPr/>
        </p:nvSpPr>
        <p:spPr>
          <a:xfrm>
            <a:off x="5728952" y="2652121"/>
            <a:ext cx="2623537" cy="523220"/>
          </a:xfrm>
          <a:prstGeom prst="rect">
            <a:avLst/>
          </a:prstGeom>
          <a:noFill/>
        </p:spPr>
        <p:txBody>
          <a:bodyPr wrap="square" rtlCol="0">
            <a:spAutoFit/>
          </a:bodyPr>
          <a:lstStyle/>
          <a:p>
            <a:pPr algn="ctr"/>
            <a:r>
              <a:rPr lang="en-US" sz="1400" dirty="0"/>
              <a:t>Circulating a petition</a:t>
            </a:r>
          </a:p>
          <a:p>
            <a:pPr algn="ctr"/>
            <a:endParaRPr lang="en-US" sz="1400" dirty="0"/>
          </a:p>
        </p:txBody>
      </p:sp>
      <p:sp>
        <p:nvSpPr>
          <p:cNvPr id="22" name="TextBox 21"/>
          <p:cNvSpPr txBox="1"/>
          <p:nvPr/>
        </p:nvSpPr>
        <p:spPr>
          <a:xfrm>
            <a:off x="6224957" y="5213333"/>
            <a:ext cx="1507138" cy="523220"/>
          </a:xfrm>
          <a:prstGeom prst="rect">
            <a:avLst/>
          </a:prstGeom>
          <a:noFill/>
        </p:spPr>
        <p:txBody>
          <a:bodyPr wrap="square" rtlCol="0">
            <a:spAutoFit/>
          </a:bodyPr>
          <a:lstStyle/>
          <a:p>
            <a:pPr algn="ctr"/>
            <a:r>
              <a:rPr lang="en-US" sz="1400" dirty="0"/>
              <a:t>C</a:t>
            </a:r>
            <a:r>
              <a:rPr lang="en-US" sz="1400" dirty="0" smtClean="0"/>
              <a:t>onversation with classmate</a:t>
            </a:r>
            <a:endParaRPr lang="en-US" sz="1400" dirty="0"/>
          </a:p>
        </p:txBody>
      </p:sp>
      <p:sp>
        <p:nvSpPr>
          <p:cNvPr id="23" name="TextBox 22"/>
          <p:cNvSpPr txBox="1"/>
          <p:nvPr/>
        </p:nvSpPr>
        <p:spPr>
          <a:xfrm>
            <a:off x="6007501" y="3053810"/>
            <a:ext cx="1925787" cy="738664"/>
          </a:xfrm>
          <a:prstGeom prst="rect">
            <a:avLst/>
          </a:prstGeom>
          <a:noFill/>
        </p:spPr>
        <p:txBody>
          <a:bodyPr wrap="square" rtlCol="0">
            <a:spAutoFit/>
          </a:bodyPr>
          <a:lstStyle/>
          <a:p>
            <a:pPr algn="ctr"/>
            <a:r>
              <a:rPr lang="en-US" sz="1400" dirty="0" smtClean="0"/>
              <a:t>School newspaper </a:t>
            </a:r>
            <a:r>
              <a:rPr lang="en-US" sz="1400" dirty="0"/>
              <a:t>e</a:t>
            </a:r>
            <a:r>
              <a:rPr lang="en-US" sz="1400" dirty="0" smtClean="0"/>
              <a:t>ditorial</a:t>
            </a:r>
            <a:endParaRPr lang="en-US" sz="1400" dirty="0"/>
          </a:p>
          <a:p>
            <a:pPr algn="ctr"/>
            <a:endParaRPr lang="en-US" sz="1400" dirty="0"/>
          </a:p>
        </p:txBody>
      </p:sp>
      <p:sp>
        <p:nvSpPr>
          <p:cNvPr id="24" name="TextBox 23"/>
          <p:cNvSpPr txBox="1"/>
          <p:nvPr/>
        </p:nvSpPr>
        <p:spPr>
          <a:xfrm>
            <a:off x="6218872" y="3602687"/>
            <a:ext cx="1474427" cy="523220"/>
          </a:xfrm>
          <a:prstGeom prst="rect">
            <a:avLst/>
          </a:prstGeom>
          <a:noFill/>
        </p:spPr>
        <p:txBody>
          <a:bodyPr wrap="square" rtlCol="0">
            <a:spAutoFit/>
          </a:bodyPr>
          <a:lstStyle/>
          <a:p>
            <a:pPr algn="ctr"/>
            <a:r>
              <a:rPr lang="en-US" sz="1400" dirty="0" smtClean="0"/>
              <a:t>Organizing a school </a:t>
            </a:r>
            <a:r>
              <a:rPr lang="en-US" sz="1400" dirty="0"/>
              <a:t>a</a:t>
            </a:r>
            <a:r>
              <a:rPr lang="en-US" sz="1400" dirty="0" smtClean="0"/>
              <a:t>ssembly</a:t>
            </a:r>
            <a:endParaRPr lang="en-US" sz="1400" dirty="0"/>
          </a:p>
        </p:txBody>
      </p:sp>
      <p:sp>
        <p:nvSpPr>
          <p:cNvPr id="25" name="TextBox 24"/>
          <p:cNvSpPr txBox="1"/>
          <p:nvPr/>
        </p:nvSpPr>
        <p:spPr>
          <a:xfrm>
            <a:off x="6224957" y="4919941"/>
            <a:ext cx="1468342" cy="523220"/>
          </a:xfrm>
          <a:prstGeom prst="rect">
            <a:avLst/>
          </a:prstGeom>
          <a:noFill/>
        </p:spPr>
        <p:txBody>
          <a:bodyPr wrap="square" rtlCol="0">
            <a:spAutoFit/>
          </a:bodyPr>
          <a:lstStyle/>
          <a:p>
            <a:pPr algn="ctr"/>
            <a:r>
              <a:rPr lang="en-US" sz="1400" dirty="0" smtClean="0"/>
              <a:t>Class presentation</a:t>
            </a:r>
            <a:endParaRPr lang="en-US" sz="1400" dirty="0"/>
          </a:p>
        </p:txBody>
      </p:sp>
      <p:sp>
        <p:nvSpPr>
          <p:cNvPr id="26" name="Rectangle 25"/>
          <p:cNvSpPr/>
          <p:nvPr/>
        </p:nvSpPr>
        <p:spPr>
          <a:xfrm>
            <a:off x="6029823" y="4209694"/>
            <a:ext cx="1889109" cy="738664"/>
          </a:xfrm>
          <a:prstGeom prst="rect">
            <a:avLst/>
          </a:prstGeom>
        </p:spPr>
        <p:txBody>
          <a:bodyPr wrap="square">
            <a:spAutoFit/>
          </a:bodyPr>
          <a:lstStyle/>
          <a:p>
            <a:pPr algn="ctr"/>
            <a:r>
              <a:rPr lang="en-US" sz="1400" dirty="0"/>
              <a:t>Bringing stakeholders together for a classroom forum.</a:t>
            </a:r>
          </a:p>
        </p:txBody>
      </p:sp>
    </p:spTree>
    <p:extLst>
      <p:ext uri="{BB962C8B-B14F-4D97-AF65-F5344CB8AC3E}">
        <p14:creationId xmlns:p14="http://schemas.microsoft.com/office/powerpoint/2010/main" val="6054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where you live matter?</a:t>
            </a:r>
            <a:endParaRPr lang="en-US" dirty="0"/>
          </a:p>
        </p:txBody>
      </p:sp>
      <p:sp>
        <p:nvSpPr>
          <p:cNvPr id="3" name="Content Placeholder 2"/>
          <p:cNvSpPr>
            <a:spLocks noGrp="1"/>
          </p:cNvSpPr>
          <p:nvPr>
            <p:ph idx="1"/>
          </p:nvPr>
        </p:nvSpPr>
        <p:spPr>
          <a:xfrm>
            <a:off x="914400" y="1735138"/>
            <a:ext cx="7313613" cy="4792984"/>
          </a:xfrm>
        </p:spPr>
        <p:txBody>
          <a:bodyPr>
            <a:normAutofit lnSpcReduction="10000"/>
          </a:bodyPr>
          <a:lstStyle/>
          <a:p>
            <a:r>
              <a:rPr lang="en-US" sz="3200" b="1" dirty="0"/>
              <a:t>Understand</a:t>
            </a:r>
            <a:r>
              <a:rPr lang="en-US" sz="3200" dirty="0"/>
              <a:t>:  Brainstorm a list of opportunities and constraints in area neighborhoods and community.  </a:t>
            </a:r>
          </a:p>
          <a:p>
            <a:r>
              <a:rPr lang="en-US" sz="3200" b="1" dirty="0"/>
              <a:t>Assess:</a:t>
            </a:r>
            <a:r>
              <a:rPr lang="en-US" sz="3200" dirty="0"/>
              <a:t>  Discuss how individuals and communities can turn constraints into opportunities.  </a:t>
            </a:r>
            <a:endParaRPr lang="en-US" sz="3200" dirty="0" smtClean="0"/>
          </a:p>
          <a:p>
            <a:r>
              <a:rPr lang="en-US" sz="3200" b="1" dirty="0" smtClean="0"/>
              <a:t>Act</a:t>
            </a:r>
            <a:r>
              <a:rPr lang="en-US" sz="3200" b="1" dirty="0"/>
              <a:t>:</a:t>
            </a:r>
            <a:r>
              <a:rPr lang="en-US" sz="3200" dirty="0"/>
              <a:t>  Arrange for a local official to visit the class to review the class conclusions and discuss possible community actions.</a:t>
            </a:r>
          </a:p>
          <a:p>
            <a:pPr marL="82296" indent="0">
              <a:buNone/>
            </a:pPr>
            <a:endParaRPr lang="en-US" dirty="0"/>
          </a:p>
        </p:txBody>
      </p:sp>
    </p:spTree>
    <p:extLst>
      <p:ext uri="{BB962C8B-B14F-4D97-AF65-F5344CB8AC3E}">
        <p14:creationId xmlns:p14="http://schemas.microsoft.com/office/powerpoint/2010/main" val="4089546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77072" y="476217"/>
            <a:ext cx="8766928" cy="1765966"/>
          </a:xfrm>
        </p:spPr>
        <p:txBody>
          <a:bodyPr/>
          <a:lstStyle/>
          <a:p>
            <a:r>
              <a:rPr lang="en-US" dirty="0" smtClean="0"/>
              <a:t>Your turn…</a:t>
            </a:r>
            <a:endParaRPr lang="en-US" dirty="0"/>
          </a:p>
        </p:txBody>
      </p:sp>
      <p:sp>
        <p:nvSpPr>
          <p:cNvPr id="3" name="Subtitle 2"/>
          <p:cNvSpPr>
            <a:spLocks noGrp="1"/>
          </p:cNvSpPr>
          <p:nvPr>
            <p:ph type="subTitle" idx="4294967295"/>
          </p:nvPr>
        </p:nvSpPr>
        <p:spPr>
          <a:xfrm>
            <a:off x="238151" y="1885020"/>
            <a:ext cx="8905849" cy="4345918"/>
          </a:xfrm>
        </p:spPr>
        <p:txBody>
          <a:bodyPr>
            <a:normAutofit/>
          </a:bodyPr>
          <a:lstStyle/>
          <a:p>
            <a:pPr marL="0" indent="0">
              <a:buNone/>
            </a:pPr>
            <a:r>
              <a:rPr lang="en-US" sz="3200" dirty="0" smtClean="0"/>
              <a:t>Develop a set of Taking Informed Action activities following from your Compelling Question</a:t>
            </a:r>
            <a:endParaRPr lang="en-US" sz="3200" dirty="0"/>
          </a:p>
        </p:txBody>
      </p:sp>
    </p:spTree>
    <p:extLst>
      <p:ext uri="{BB962C8B-B14F-4D97-AF65-F5344CB8AC3E}">
        <p14:creationId xmlns:p14="http://schemas.microsoft.com/office/powerpoint/2010/main" val="2930344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15993" y="360363"/>
            <a:ext cx="8628007" cy="5942012"/>
          </a:xfrm>
        </p:spPr>
        <p:txBody>
          <a:bodyPr>
            <a:normAutofit/>
          </a:bodyPr>
          <a:lstStyle/>
          <a:p>
            <a:r>
              <a:rPr lang="en-US" dirty="0" smtClean="0"/>
              <a:t>The Compelling Question and Summative Assessment Task bookend the inquiry…</a:t>
            </a:r>
            <a:br>
              <a:rPr lang="en-US" dirty="0" smtClean="0"/>
            </a:br>
            <a:r>
              <a:rPr lang="en-US" dirty="0" smtClean="0"/>
              <a:t/>
            </a:r>
            <a:br>
              <a:rPr lang="en-US" dirty="0" smtClean="0"/>
            </a:br>
            <a:r>
              <a:rPr lang="en-US" dirty="0" smtClean="0"/>
              <a:t>The Supporting Questions, the Formative Performance Tasks, and the Sources form the middle.</a:t>
            </a:r>
            <a:endParaRPr lang="en-US" dirty="0"/>
          </a:p>
        </p:txBody>
      </p:sp>
    </p:spTree>
    <p:extLst>
      <p:ext uri="{BB962C8B-B14F-4D97-AF65-F5344CB8AC3E}">
        <p14:creationId xmlns:p14="http://schemas.microsoft.com/office/powerpoint/2010/main" val="2556741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questions</a:t>
            </a:r>
            <a:endParaRPr lang="en-US" dirty="0"/>
          </a:p>
        </p:txBody>
      </p:sp>
      <p:sp>
        <p:nvSpPr>
          <p:cNvPr id="3" name="Content Placeholder 2"/>
          <p:cNvSpPr>
            <a:spLocks noGrp="1"/>
          </p:cNvSpPr>
          <p:nvPr>
            <p:ph idx="1"/>
          </p:nvPr>
        </p:nvSpPr>
        <p:spPr/>
        <p:txBody>
          <a:bodyPr/>
          <a:lstStyle/>
          <a:p>
            <a:r>
              <a:rPr lang="en-US" sz="3200" dirty="0"/>
              <a:t>Support and extend the Compelling Question</a:t>
            </a:r>
          </a:p>
          <a:p>
            <a:r>
              <a:rPr lang="en-US" sz="3200" dirty="0"/>
              <a:t>Represent the disciplinary knowledge desired</a:t>
            </a:r>
          </a:p>
          <a:p>
            <a:r>
              <a:rPr lang="en-US" sz="3200" dirty="0"/>
              <a:t>Reflect the sources selected</a:t>
            </a:r>
          </a:p>
          <a:p>
            <a:r>
              <a:rPr lang="en-US" sz="3200" dirty="0"/>
              <a:t>Inspire formative assessments</a:t>
            </a:r>
          </a:p>
          <a:p>
            <a:endParaRPr lang="en-US" dirty="0"/>
          </a:p>
        </p:txBody>
      </p:sp>
    </p:spTree>
    <p:extLst>
      <p:ext uri="{BB962C8B-B14F-4D97-AF65-F5344CB8AC3E}">
        <p14:creationId xmlns:p14="http://schemas.microsoft.com/office/powerpoint/2010/main" val="1245066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Reconstruction </a:t>
            </a:r>
            <a:r>
              <a:rPr lang="en-US" i="1" dirty="0" smtClean="0"/>
              <a:t>Really </a:t>
            </a:r>
            <a:r>
              <a:rPr lang="en-US" dirty="0" smtClean="0"/>
              <a:t>Free African Americans?</a:t>
            </a:r>
            <a:endParaRPr lang="en-US" dirty="0"/>
          </a:p>
        </p:txBody>
      </p:sp>
      <p:sp>
        <p:nvSpPr>
          <p:cNvPr id="3" name="Content Placeholder 2"/>
          <p:cNvSpPr>
            <a:spLocks noGrp="1"/>
          </p:cNvSpPr>
          <p:nvPr>
            <p:ph idx="1"/>
          </p:nvPr>
        </p:nvSpPr>
        <p:spPr>
          <a:xfrm>
            <a:off x="914400" y="1735137"/>
            <a:ext cx="7313613" cy="4773141"/>
          </a:xfrm>
        </p:spPr>
        <p:txBody>
          <a:bodyPr>
            <a:normAutofit fontScale="77500" lnSpcReduction="20000"/>
          </a:bodyPr>
          <a:lstStyle/>
          <a:p>
            <a:endParaRPr lang="en-US" dirty="0" smtClean="0"/>
          </a:p>
          <a:p>
            <a:r>
              <a:rPr lang="en-US" sz="3500" dirty="0" smtClean="0"/>
              <a:t>SQ </a:t>
            </a:r>
            <a:r>
              <a:rPr lang="en-US" sz="3500" dirty="0"/>
              <a:t>1--How did Fredrick Douglass define freedom before and during the Civil War? </a:t>
            </a:r>
          </a:p>
          <a:p>
            <a:endParaRPr lang="en-US" sz="3500" dirty="0"/>
          </a:p>
          <a:p>
            <a:r>
              <a:rPr lang="en-US" sz="3500" dirty="0"/>
              <a:t>SQ 2--</a:t>
            </a:r>
            <a:r>
              <a:rPr lang="en-US" sz="3500" dirty="0">
                <a:ea typeface="Calibri"/>
                <a:cs typeface="Calibri"/>
              </a:rPr>
              <a:t>How effective were Reconstruction policies in establishing freedom for African Americans?</a:t>
            </a:r>
            <a:r>
              <a:rPr lang="en-US" sz="3500" dirty="0"/>
              <a:t> </a:t>
            </a:r>
            <a:endParaRPr lang="en-US" sz="3500" dirty="0" smtClean="0"/>
          </a:p>
          <a:p>
            <a:endParaRPr lang="en-US" sz="3500" dirty="0"/>
          </a:p>
          <a:p>
            <a:r>
              <a:rPr lang="en-US" sz="3500" dirty="0" smtClean="0">
                <a:ea typeface="Calibri"/>
                <a:cs typeface="Calibri"/>
              </a:rPr>
              <a:t>SQ </a:t>
            </a:r>
            <a:r>
              <a:rPr lang="en-US" sz="3500" dirty="0">
                <a:ea typeface="Calibri"/>
                <a:cs typeface="Calibri"/>
              </a:rPr>
              <a:t>3-</a:t>
            </a:r>
            <a:r>
              <a:rPr lang="en-US" sz="3500" dirty="0" smtClean="0">
                <a:ea typeface="Calibri"/>
                <a:cs typeface="Calibri"/>
              </a:rPr>
              <a:t>-</a:t>
            </a:r>
            <a:r>
              <a:rPr lang="en-US" sz="3500" dirty="0"/>
              <a:t>How did </a:t>
            </a:r>
            <a:r>
              <a:rPr lang="en-US" sz="3500" dirty="0" smtClean="0"/>
              <a:t>developments in the South impact the freedom of African Americans? </a:t>
            </a:r>
            <a:endParaRPr lang="en-US" sz="3500" dirty="0"/>
          </a:p>
          <a:p>
            <a:endParaRPr lang="en-US" dirty="0"/>
          </a:p>
        </p:txBody>
      </p:sp>
    </p:spTree>
    <p:extLst>
      <p:ext uri="{BB962C8B-B14F-4D97-AF65-F5344CB8AC3E}">
        <p14:creationId xmlns:p14="http://schemas.microsoft.com/office/powerpoint/2010/main" val="4264993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performance tasks</a:t>
            </a:r>
            <a:endParaRPr lang="en-US" dirty="0"/>
          </a:p>
        </p:txBody>
      </p:sp>
      <p:sp>
        <p:nvSpPr>
          <p:cNvPr id="3" name="Content Placeholder 2"/>
          <p:cNvSpPr>
            <a:spLocks noGrp="1"/>
          </p:cNvSpPr>
          <p:nvPr>
            <p:ph idx="1"/>
          </p:nvPr>
        </p:nvSpPr>
        <p:spPr/>
        <p:txBody>
          <a:bodyPr>
            <a:normAutofit/>
          </a:bodyPr>
          <a:lstStyle/>
          <a:p>
            <a:r>
              <a:rPr lang="en-US" sz="3200" dirty="0" smtClean="0"/>
              <a:t>Connect sources to Supporting Questions</a:t>
            </a:r>
          </a:p>
          <a:p>
            <a:r>
              <a:rPr lang="en-US" sz="3200" dirty="0" smtClean="0"/>
              <a:t>Help students build their emergent understandings</a:t>
            </a:r>
          </a:p>
          <a:p>
            <a:r>
              <a:rPr lang="en-US" sz="3200" dirty="0" smtClean="0"/>
              <a:t>Contribute to students’ abilities to respond to the Summative Performance Task.</a:t>
            </a:r>
            <a:endParaRPr lang="en-US" sz="3200" dirty="0"/>
          </a:p>
        </p:txBody>
      </p:sp>
    </p:spTree>
    <p:extLst>
      <p:ext uri="{BB962C8B-B14F-4D97-AF65-F5344CB8AC3E}">
        <p14:creationId xmlns:p14="http://schemas.microsoft.com/office/powerpoint/2010/main" val="1678566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Reconstruction </a:t>
            </a:r>
            <a:r>
              <a:rPr lang="en-US" i="1" dirty="0" smtClean="0"/>
              <a:t>Really </a:t>
            </a:r>
            <a:r>
              <a:rPr lang="en-US" dirty="0" smtClean="0"/>
              <a:t>Free African Americans?</a:t>
            </a:r>
            <a:endParaRPr lang="en-US" dirty="0"/>
          </a:p>
        </p:txBody>
      </p:sp>
      <p:sp>
        <p:nvSpPr>
          <p:cNvPr id="3" name="Content Placeholder 2"/>
          <p:cNvSpPr>
            <a:spLocks noGrp="1"/>
          </p:cNvSpPr>
          <p:nvPr>
            <p:ph idx="1"/>
          </p:nvPr>
        </p:nvSpPr>
        <p:spPr>
          <a:xfrm>
            <a:off x="914400" y="1735138"/>
            <a:ext cx="7313613" cy="4852510"/>
          </a:xfrm>
        </p:spPr>
        <p:txBody>
          <a:bodyPr>
            <a:normAutofit lnSpcReduction="10000"/>
          </a:bodyPr>
          <a:lstStyle/>
          <a:p>
            <a:endParaRPr lang="en-US" dirty="0" smtClean="0">
              <a:latin typeface="Georgia"/>
              <a:ea typeface="Cambria"/>
              <a:cs typeface="Cambria"/>
            </a:endParaRPr>
          </a:p>
          <a:p>
            <a:r>
              <a:rPr lang="en-US" sz="3200" dirty="0" smtClean="0">
                <a:latin typeface="+mj-lt"/>
                <a:ea typeface="Cambria"/>
                <a:cs typeface="Cambria"/>
              </a:rPr>
              <a:t>FPT1--Write </a:t>
            </a:r>
            <a:r>
              <a:rPr lang="en-US" sz="3200" dirty="0">
                <a:latin typeface="+mj-lt"/>
                <a:ea typeface="Cambria"/>
                <a:cs typeface="Cambria"/>
              </a:rPr>
              <a:t>a paragraph response to the supporting </a:t>
            </a:r>
            <a:r>
              <a:rPr lang="en-US" sz="3200" dirty="0" smtClean="0">
                <a:latin typeface="+mj-lt"/>
                <a:ea typeface="Cambria"/>
                <a:cs typeface="Cambria"/>
              </a:rPr>
              <a:t>questions</a:t>
            </a:r>
            <a:endParaRPr lang="en-US" sz="3200" dirty="0">
              <a:latin typeface="+mj-lt"/>
              <a:ea typeface="Cambria"/>
              <a:cs typeface="Cambria"/>
            </a:endParaRPr>
          </a:p>
          <a:p>
            <a:r>
              <a:rPr lang="en-US" sz="3200" dirty="0" smtClean="0">
                <a:latin typeface="+mj-lt"/>
                <a:ea typeface="Cambria"/>
                <a:cs typeface="Cambria"/>
              </a:rPr>
              <a:t>FPT2--Engage </a:t>
            </a:r>
            <a:r>
              <a:rPr lang="en-US" sz="3200" dirty="0">
                <a:latin typeface="+mj-lt"/>
                <a:ea typeface="Cambria"/>
                <a:cs typeface="Cambria"/>
              </a:rPr>
              <a:t>in a </a:t>
            </a:r>
            <a:r>
              <a:rPr lang="en-US" sz="3200" dirty="0" smtClean="0">
                <a:latin typeface="+mj-lt"/>
                <a:ea typeface="Cambria"/>
                <a:cs typeface="Cambria"/>
              </a:rPr>
              <a:t>structured </a:t>
            </a:r>
            <a:r>
              <a:rPr lang="en-US" sz="3200" dirty="0">
                <a:latin typeface="+mj-lt"/>
                <a:ea typeface="Cambria"/>
                <a:cs typeface="Cambria"/>
              </a:rPr>
              <a:t>discussion about the supporting </a:t>
            </a:r>
            <a:r>
              <a:rPr lang="en-US" sz="3200" dirty="0" smtClean="0">
                <a:latin typeface="+mj-lt"/>
                <a:ea typeface="Cambria"/>
                <a:cs typeface="Cambria"/>
              </a:rPr>
              <a:t>question</a:t>
            </a:r>
          </a:p>
          <a:p>
            <a:r>
              <a:rPr lang="en-US" sz="3200" dirty="0" smtClean="0">
                <a:latin typeface="+mj-lt"/>
                <a:ea typeface="Cambria"/>
                <a:cs typeface="Cambria"/>
              </a:rPr>
              <a:t>FPT3--List </a:t>
            </a:r>
            <a:r>
              <a:rPr lang="en-US" sz="3200" dirty="0">
                <a:latin typeface="+mj-lt"/>
                <a:ea typeface="Cambria"/>
                <a:cs typeface="Cambria"/>
              </a:rPr>
              <a:t>evidence that supports, revises, or challenges opinions about Reconstruction policies and African American freedom.</a:t>
            </a:r>
            <a:r>
              <a:rPr lang="en-US" sz="3200" dirty="0">
                <a:latin typeface="+mj-lt"/>
              </a:rPr>
              <a:t> </a:t>
            </a:r>
            <a:endParaRPr lang="en-US" sz="3200" dirty="0">
              <a:latin typeface="+mj-lt"/>
              <a:ea typeface="Cambria"/>
              <a:cs typeface="Times New Roman"/>
            </a:endParaRPr>
          </a:p>
          <a:p>
            <a:endParaRPr lang="en-US" dirty="0">
              <a:latin typeface="Times New Roman"/>
              <a:ea typeface="Cambria"/>
              <a:cs typeface="Times New Roman"/>
            </a:endParaRPr>
          </a:p>
          <a:p>
            <a:endParaRPr lang="en-US" dirty="0"/>
          </a:p>
        </p:txBody>
      </p:sp>
    </p:spTree>
    <p:extLst>
      <p:ext uri="{BB962C8B-B14F-4D97-AF65-F5344CB8AC3E}">
        <p14:creationId xmlns:p14="http://schemas.microsoft.com/office/powerpoint/2010/main" val="2618994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914400" y="1735137"/>
            <a:ext cx="7313613" cy="4614403"/>
          </a:xfrm>
        </p:spPr>
        <p:txBody>
          <a:bodyPr>
            <a:normAutofit/>
          </a:bodyPr>
          <a:lstStyle/>
          <a:p>
            <a:r>
              <a:rPr lang="en-US" sz="3200" dirty="0" smtClean="0"/>
              <a:t>Generate curiosity in the content that lies behind the inquiry</a:t>
            </a:r>
          </a:p>
          <a:p>
            <a:r>
              <a:rPr lang="en-US" sz="3200" dirty="0" smtClean="0"/>
              <a:t>Offer students opportunities to build knowledge and skills around gathering, using, and interpreting evidence</a:t>
            </a:r>
          </a:p>
          <a:p>
            <a:r>
              <a:rPr lang="en-US" sz="3200" dirty="0" smtClean="0"/>
              <a:t>Enable students to respond to Formative Performance Tasks and to the Summative Performance Task</a:t>
            </a:r>
          </a:p>
          <a:p>
            <a:endParaRPr lang="en-US" dirty="0" smtClean="0"/>
          </a:p>
          <a:p>
            <a:pPr marL="82296" indent="0">
              <a:buNone/>
            </a:pPr>
            <a:endParaRPr lang="en-US" dirty="0"/>
          </a:p>
        </p:txBody>
      </p:sp>
    </p:spTree>
    <p:extLst>
      <p:ext uri="{BB962C8B-B14F-4D97-AF65-F5344CB8AC3E}">
        <p14:creationId xmlns:p14="http://schemas.microsoft.com/office/powerpoint/2010/main" val="1267119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18" y="709609"/>
            <a:ext cx="8536770" cy="1623051"/>
          </a:xfrm>
        </p:spPr>
        <p:txBody>
          <a:bodyPr>
            <a:normAutofit fontScale="90000"/>
          </a:bodyPr>
          <a:lstStyle/>
          <a:p>
            <a:r>
              <a:rPr lang="en-US" dirty="0"/>
              <a:t>SQ 1--How did Fredrick Douglass define freedom before and during the Civil War? </a:t>
            </a:r>
            <a:br>
              <a:rPr lang="en-US" dirty="0"/>
            </a:br>
            <a:endParaRPr lang="en-US" dirty="0"/>
          </a:p>
        </p:txBody>
      </p:sp>
      <p:sp>
        <p:nvSpPr>
          <p:cNvPr id="3" name="Content Placeholder 2"/>
          <p:cNvSpPr>
            <a:spLocks noGrp="1"/>
          </p:cNvSpPr>
          <p:nvPr>
            <p:ph idx="1"/>
          </p:nvPr>
        </p:nvSpPr>
        <p:spPr>
          <a:xfrm>
            <a:off x="396918" y="2595676"/>
            <a:ext cx="8536770" cy="3652724"/>
          </a:xfrm>
        </p:spPr>
        <p:txBody>
          <a:bodyPr/>
          <a:lstStyle/>
          <a:p>
            <a:pPr marL="82296" indent="0">
              <a:buNone/>
            </a:pPr>
            <a:r>
              <a:rPr lang="en-US" dirty="0" smtClean="0"/>
              <a:t>Source excerpts </a:t>
            </a:r>
            <a:r>
              <a:rPr lang="en-US" dirty="0"/>
              <a:t>from the following</a:t>
            </a:r>
            <a:r>
              <a:rPr lang="en-US" dirty="0" smtClean="0"/>
              <a:t>:</a:t>
            </a:r>
            <a:endParaRPr lang="en-US" dirty="0"/>
          </a:p>
          <a:p>
            <a:pPr lvl="0"/>
            <a:r>
              <a:rPr lang="en-US" sz="2800" i="1" dirty="0"/>
              <a:t>Narrative of the Life of Frederick Douglass an American Slave, Written by Himself</a:t>
            </a:r>
            <a:r>
              <a:rPr lang="en-US" sz="2800" dirty="0"/>
              <a:t>, 1845</a:t>
            </a:r>
          </a:p>
          <a:p>
            <a:r>
              <a:rPr lang="en-US" sz="2800" i="1" dirty="0"/>
              <a:t>What the Black Man Wants</a:t>
            </a:r>
            <a:r>
              <a:rPr lang="en-US" sz="2800" dirty="0"/>
              <a:t>, speech given by Frederick Douglass in 1865 </a:t>
            </a:r>
          </a:p>
        </p:txBody>
      </p:sp>
    </p:spTree>
    <p:extLst>
      <p:ext uri="{BB962C8B-B14F-4D97-AF65-F5344CB8AC3E}">
        <p14:creationId xmlns:p14="http://schemas.microsoft.com/office/powerpoint/2010/main" val="401511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Wither social studies no more…</a:t>
            </a:r>
            <a:br>
              <a:rPr lang="en-US" dirty="0" smtClean="0"/>
            </a:br>
            <a:endParaRPr lang="en-US" dirty="0"/>
          </a:p>
        </p:txBody>
      </p:sp>
      <p:sp>
        <p:nvSpPr>
          <p:cNvPr id="3" name="Content Placeholder 2"/>
          <p:cNvSpPr>
            <a:spLocks noGrp="1"/>
          </p:cNvSpPr>
          <p:nvPr>
            <p:ph idx="1"/>
          </p:nvPr>
        </p:nvSpPr>
        <p:spPr>
          <a:xfrm>
            <a:off x="914400" y="1735138"/>
            <a:ext cx="7313613" cy="4664848"/>
          </a:xfrm>
        </p:spPr>
        <p:txBody>
          <a:bodyPr>
            <a:normAutofit fontScale="92500" lnSpcReduction="10000"/>
          </a:bodyPr>
          <a:lstStyle/>
          <a:p>
            <a:r>
              <a:rPr lang="en-US" sz="3200" dirty="0" smtClean="0"/>
              <a:t>The College, Career, and Civic Life (C3) Framework for Social Studies State Standards</a:t>
            </a:r>
          </a:p>
          <a:p>
            <a:r>
              <a:rPr lang="en-US" sz="3200" dirty="0" smtClean="0"/>
              <a:t>The New York State K-12 Social Studies Framework </a:t>
            </a:r>
          </a:p>
          <a:p>
            <a:pPr marL="82296" indent="0" algn="ctr">
              <a:buNone/>
            </a:pPr>
            <a:r>
              <a:rPr lang="en-US" sz="3200" dirty="0" smtClean="0"/>
              <a:t>…and now…</a:t>
            </a:r>
          </a:p>
          <a:p>
            <a:r>
              <a:rPr lang="en-US" sz="3200" dirty="0" smtClean="0"/>
              <a:t>The New York State K-12 Social Studies Resource Toolkit and Professional Development project</a:t>
            </a:r>
          </a:p>
          <a:p>
            <a:endParaRPr lang="en-US" dirty="0"/>
          </a:p>
        </p:txBody>
      </p:sp>
    </p:spTree>
    <p:extLst>
      <p:ext uri="{BB962C8B-B14F-4D97-AF65-F5344CB8AC3E}">
        <p14:creationId xmlns:p14="http://schemas.microsoft.com/office/powerpoint/2010/main" val="329200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6" y="876300"/>
            <a:ext cx="8576462" cy="1143000"/>
          </a:xfrm>
        </p:spPr>
        <p:txBody>
          <a:bodyPr>
            <a:normAutofit fontScale="90000"/>
          </a:bodyPr>
          <a:lstStyle/>
          <a:p>
            <a:r>
              <a:rPr lang="en-US" dirty="0">
                <a:ea typeface="Calibri"/>
                <a:cs typeface="Calibri"/>
              </a:rPr>
              <a:t>SQ 3--How did developments in the South impact the freedom of African Americans?</a:t>
            </a:r>
            <a:r>
              <a:rPr lang="en-US" dirty="0"/>
              <a:t> </a:t>
            </a:r>
            <a:br>
              <a:rPr lang="en-US" dirty="0"/>
            </a:br>
            <a:endParaRPr lang="en-US" dirty="0"/>
          </a:p>
        </p:txBody>
      </p:sp>
      <p:sp>
        <p:nvSpPr>
          <p:cNvPr id="3" name="Content Placeholder 2"/>
          <p:cNvSpPr>
            <a:spLocks noGrp="1"/>
          </p:cNvSpPr>
          <p:nvPr>
            <p:ph idx="1"/>
          </p:nvPr>
        </p:nvSpPr>
        <p:spPr>
          <a:xfrm>
            <a:off x="357226" y="2325475"/>
            <a:ext cx="8576462" cy="4800600"/>
          </a:xfrm>
        </p:spPr>
        <p:txBody>
          <a:bodyPr/>
          <a:lstStyle/>
          <a:p>
            <a:pPr marL="82296" indent="0">
              <a:buNone/>
            </a:pPr>
            <a:r>
              <a:rPr lang="en-US" dirty="0" smtClean="0"/>
              <a:t>Source </a:t>
            </a:r>
            <a:r>
              <a:rPr lang="en-US" dirty="0"/>
              <a:t>e</a:t>
            </a:r>
            <a:r>
              <a:rPr lang="en-US" dirty="0" smtClean="0"/>
              <a:t>xcerpts </a:t>
            </a:r>
            <a:r>
              <a:rPr lang="en-US" dirty="0"/>
              <a:t>from the following</a:t>
            </a:r>
            <a:r>
              <a:rPr lang="en-US" dirty="0" smtClean="0"/>
              <a:t>:</a:t>
            </a:r>
            <a:endParaRPr lang="en-US" dirty="0"/>
          </a:p>
          <a:p>
            <a:pPr lvl="0"/>
            <a:r>
              <a:rPr lang="en-US" sz="2800" dirty="0"/>
              <a:t>Caroline Richardson narrative, 1937. Federal Writers Project </a:t>
            </a:r>
            <a:r>
              <a:rPr lang="en-US" sz="2800" i="1" dirty="0"/>
              <a:t>Slave Narratives: A Folk History of Slavery in the United States from Interviews with Former Slaves</a:t>
            </a:r>
            <a:r>
              <a:rPr lang="en-US" sz="2800" dirty="0"/>
              <a:t>, </a:t>
            </a:r>
          </a:p>
          <a:p>
            <a:pPr lvl="0"/>
            <a:r>
              <a:rPr lang="en-US" sz="2800" dirty="0"/>
              <a:t>Louisiana Black Code, 1865</a:t>
            </a:r>
          </a:p>
          <a:p>
            <a:pPr lvl="0"/>
            <a:r>
              <a:rPr lang="en-US" sz="2800" dirty="0"/>
              <a:t>Statement from George Smith excerpt from “‘Statements’ of Outrages upon Freedmen in Georgia,” 1870</a:t>
            </a:r>
          </a:p>
          <a:p>
            <a:pPr marL="82296" indent="0">
              <a:buNone/>
            </a:pPr>
            <a:endParaRPr lang="en-US" dirty="0"/>
          </a:p>
        </p:txBody>
      </p:sp>
    </p:spTree>
    <p:extLst>
      <p:ext uri="{BB962C8B-B14F-4D97-AF65-F5344CB8AC3E}">
        <p14:creationId xmlns:p14="http://schemas.microsoft.com/office/powerpoint/2010/main" val="2998871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turn…</a:t>
            </a:r>
            <a:endParaRPr lang="en-US" dirty="0"/>
          </a:p>
        </p:txBody>
      </p:sp>
      <p:sp>
        <p:nvSpPr>
          <p:cNvPr id="3" name="Content Placeholder 2"/>
          <p:cNvSpPr>
            <a:spLocks noGrp="1"/>
          </p:cNvSpPr>
          <p:nvPr>
            <p:ph idx="1"/>
          </p:nvPr>
        </p:nvSpPr>
        <p:spPr/>
        <p:txBody>
          <a:bodyPr>
            <a:normAutofit/>
          </a:bodyPr>
          <a:lstStyle/>
          <a:p>
            <a:pPr marL="82296" indent="0">
              <a:buNone/>
            </a:pPr>
            <a:r>
              <a:rPr lang="en-US" sz="3200" dirty="0" smtClean="0"/>
              <a:t>Draft a Supporting Question, Format Performance Task, and 1-2 Sources that support your Compelling Question</a:t>
            </a:r>
            <a:endParaRPr lang="en-US" sz="3200" dirty="0"/>
          </a:p>
        </p:txBody>
      </p:sp>
    </p:spTree>
    <p:extLst>
      <p:ext uri="{BB962C8B-B14F-4D97-AF65-F5344CB8AC3E}">
        <p14:creationId xmlns:p14="http://schemas.microsoft.com/office/powerpoint/2010/main" val="254107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inquiries rather than units…</a:t>
            </a:r>
            <a:endParaRPr lang="en-US" dirty="0"/>
          </a:p>
        </p:txBody>
      </p:sp>
      <p:sp>
        <p:nvSpPr>
          <p:cNvPr id="3" name="Content Placeholder 2"/>
          <p:cNvSpPr>
            <a:spLocks noGrp="1"/>
          </p:cNvSpPr>
          <p:nvPr>
            <p:ph idx="1"/>
          </p:nvPr>
        </p:nvSpPr>
        <p:spPr>
          <a:xfrm>
            <a:off x="914400" y="1371600"/>
            <a:ext cx="7313613" cy="4938256"/>
          </a:xfrm>
        </p:spPr>
        <p:txBody>
          <a:bodyPr>
            <a:normAutofit fontScale="77500" lnSpcReduction="20000"/>
          </a:bodyPr>
          <a:lstStyle/>
          <a:p>
            <a:pPr marL="2968625" lvl="8" indent="0">
              <a:buNone/>
            </a:pPr>
            <a:endParaRPr lang="en-US" dirty="0"/>
          </a:p>
          <a:p>
            <a:r>
              <a:rPr lang="en-US" sz="4000" dirty="0" smtClean="0"/>
              <a:t>Inquiries are </a:t>
            </a:r>
            <a:r>
              <a:rPr lang="en-US" sz="4000" i="1" dirty="0" smtClean="0"/>
              <a:t>not</a:t>
            </a:r>
            <a:r>
              <a:rPr lang="en-US" sz="4000" dirty="0" smtClean="0"/>
              <a:t> fully-developed content units or modules</a:t>
            </a:r>
          </a:p>
          <a:p>
            <a:r>
              <a:rPr lang="en-US" sz="4000" dirty="0" smtClean="0"/>
              <a:t>Inquiries enable pedagogical coherence</a:t>
            </a:r>
          </a:p>
          <a:p>
            <a:r>
              <a:rPr lang="en-US" sz="4000" dirty="0" smtClean="0"/>
              <a:t>An </a:t>
            </a:r>
            <a:r>
              <a:rPr lang="en-US" sz="4000" dirty="0"/>
              <a:t>inquiry need not necessarily cover an entire key idea</a:t>
            </a:r>
          </a:p>
          <a:p>
            <a:r>
              <a:rPr lang="en-US" sz="4000" dirty="0"/>
              <a:t>A </a:t>
            </a:r>
            <a:r>
              <a:rPr lang="en-US" sz="4000" dirty="0" smtClean="0"/>
              <a:t>Key Idea </a:t>
            </a:r>
            <a:r>
              <a:rPr lang="en-US" sz="4000" dirty="0"/>
              <a:t>(e.g., Native Americans in New York) may necessitate several </a:t>
            </a:r>
            <a:r>
              <a:rPr lang="en-US" sz="4000" dirty="0" smtClean="0"/>
              <a:t>inquiries</a:t>
            </a:r>
          </a:p>
          <a:p>
            <a:r>
              <a:rPr lang="en-US" sz="4000" dirty="0" smtClean="0"/>
              <a:t>Teacher expertise and agency is key</a:t>
            </a:r>
            <a:endParaRPr lang="en-US" sz="4000" dirty="0"/>
          </a:p>
          <a:p>
            <a:endParaRPr lang="en-US" dirty="0"/>
          </a:p>
          <a:p>
            <a:pPr marL="82296" indent="0">
              <a:buNone/>
            </a:pPr>
            <a:endParaRPr lang="en-US" dirty="0"/>
          </a:p>
        </p:txBody>
      </p:sp>
    </p:spTree>
    <p:extLst>
      <p:ext uri="{BB962C8B-B14F-4D97-AF65-F5344CB8AC3E}">
        <p14:creationId xmlns:p14="http://schemas.microsoft.com/office/powerpoint/2010/main" val="140248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project</a:t>
            </a:r>
            <a:endParaRPr lang="en-US" dirty="0"/>
          </a:p>
        </p:txBody>
      </p:sp>
      <p:sp>
        <p:nvSpPr>
          <p:cNvPr id="3" name="Content Placeholder 2"/>
          <p:cNvSpPr>
            <a:spLocks noGrp="1"/>
          </p:cNvSpPr>
          <p:nvPr>
            <p:ph idx="1"/>
          </p:nvPr>
        </p:nvSpPr>
        <p:spPr>
          <a:xfrm>
            <a:off x="914400" y="1735137"/>
            <a:ext cx="7313613" cy="4654087"/>
          </a:xfrm>
        </p:spPr>
        <p:txBody>
          <a:bodyPr>
            <a:normAutofit lnSpcReduction="10000"/>
          </a:bodyPr>
          <a:lstStyle/>
          <a:p>
            <a:pPr marL="342900" indent="-342900">
              <a:buFont typeface="Arial"/>
              <a:buChar char="•"/>
            </a:pPr>
            <a:r>
              <a:rPr lang="en-US" sz="2800" dirty="0" smtClean="0">
                <a:latin typeface="+mj-lt"/>
                <a:cs typeface="Avenir Book"/>
              </a:rPr>
              <a:t>This fall—Publishing the Field Guide</a:t>
            </a:r>
          </a:p>
          <a:p>
            <a:pPr marL="342900" indent="-342900">
              <a:buFont typeface="Arial"/>
              <a:buChar char="•"/>
            </a:pPr>
            <a:r>
              <a:rPr lang="en-US" sz="2800" dirty="0" smtClean="0">
                <a:latin typeface="+mj-lt"/>
                <a:cs typeface="Avenir Book"/>
              </a:rPr>
              <a:t>August-October—Refining, reviewing, piloting, and revising </a:t>
            </a:r>
            <a:r>
              <a:rPr lang="en-US" sz="2800" dirty="0">
                <a:latin typeface="+mj-lt"/>
                <a:cs typeface="Avenir Book"/>
              </a:rPr>
              <a:t>the </a:t>
            </a:r>
            <a:r>
              <a:rPr lang="en-US" sz="2800" dirty="0" smtClean="0">
                <a:latin typeface="+mj-lt"/>
                <a:cs typeface="Avenir Book"/>
              </a:rPr>
              <a:t>POC inquiries and the Conceptual Foundations </a:t>
            </a:r>
          </a:p>
          <a:p>
            <a:pPr marL="342900" indent="-342900">
              <a:buFont typeface="Arial"/>
              <a:buChar char="•"/>
            </a:pPr>
            <a:r>
              <a:rPr lang="en-US" sz="2800" dirty="0" smtClean="0">
                <a:latin typeface="+mj-lt"/>
                <a:cs typeface="Avenir Book"/>
              </a:rPr>
              <a:t>November-February—Developing </a:t>
            </a:r>
            <a:r>
              <a:rPr lang="en-US" sz="2800" dirty="0">
                <a:latin typeface="+mj-lt"/>
                <a:cs typeface="Avenir Book"/>
              </a:rPr>
              <a:t>additional </a:t>
            </a:r>
            <a:r>
              <a:rPr lang="en-US" sz="2800" dirty="0" smtClean="0">
                <a:latin typeface="+mj-lt"/>
                <a:cs typeface="Avenir Book"/>
              </a:rPr>
              <a:t>annotated and abridged inquiries; piloting inquiries</a:t>
            </a:r>
            <a:endParaRPr lang="en-US" sz="2800" dirty="0">
              <a:latin typeface="+mj-lt"/>
              <a:cs typeface="Avenir Book"/>
            </a:endParaRPr>
          </a:p>
          <a:p>
            <a:pPr marL="342900" indent="-342900">
              <a:buFont typeface="Arial"/>
              <a:buChar char="•"/>
            </a:pPr>
            <a:r>
              <a:rPr lang="en-US" sz="2800" dirty="0" smtClean="0">
                <a:latin typeface="+mj-lt"/>
                <a:cs typeface="Avenir Book"/>
              </a:rPr>
              <a:t>March-May</a:t>
            </a:r>
            <a:r>
              <a:rPr lang="en-US" sz="2800" smtClean="0">
                <a:latin typeface="+mj-lt"/>
                <a:cs typeface="Avenir Book"/>
              </a:rPr>
              <a:t>—Revising annotated </a:t>
            </a:r>
            <a:r>
              <a:rPr lang="en-US" sz="2800" dirty="0" smtClean="0">
                <a:latin typeface="+mj-lt"/>
                <a:cs typeface="Avenir Book"/>
              </a:rPr>
              <a:t>inquiries</a:t>
            </a:r>
            <a:endParaRPr lang="en-US" sz="2800" dirty="0">
              <a:latin typeface="+mj-lt"/>
              <a:cs typeface="Avenir Book"/>
            </a:endParaRPr>
          </a:p>
          <a:p>
            <a:pPr marL="342900" indent="-342900">
              <a:buFont typeface="Arial"/>
              <a:buChar char="•"/>
            </a:pPr>
            <a:r>
              <a:rPr lang="en-US" sz="2800" dirty="0" smtClean="0">
                <a:latin typeface="+mj-lt"/>
                <a:cs typeface="Avenir Book"/>
              </a:rPr>
              <a:t>August—Publishing the Toolkit</a:t>
            </a:r>
            <a:endParaRPr lang="en-US" sz="2800" dirty="0">
              <a:latin typeface="+mj-lt"/>
              <a:cs typeface="Avenir Book"/>
            </a:endParaRPr>
          </a:p>
          <a:p>
            <a:endParaRPr lang="en-US" dirty="0"/>
          </a:p>
        </p:txBody>
      </p:sp>
    </p:spTree>
    <p:extLst>
      <p:ext uri="{BB962C8B-B14F-4D97-AF65-F5344CB8AC3E}">
        <p14:creationId xmlns:p14="http://schemas.microsoft.com/office/powerpoint/2010/main" val="51444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90751" y="221738"/>
            <a:ext cx="5000624" cy="6452419"/>
          </a:xfrm>
          <a:prstGeom prst="rect">
            <a:avLst/>
          </a:prstGeom>
        </p:spPr>
      </p:pic>
    </p:spTree>
    <p:extLst>
      <p:ext uri="{BB962C8B-B14F-4D97-AF65-F5344CB8AC3E}">
        <p14:creationId xmlns:p14="http://schemas.microsoft.com/office/powerpoint/2010/main" val="330259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intellectual heart of the the C3 Framework—Jerome Bruner</a:t>
            </a:r>
            <a:endParaRPr lang="en-US" dirty="0"/>
          </a:p>
        </p:txBody>
      </p:sp>
      <p:sp>
        <p:nvSpPr>
          <p:cNvPr id="5" name="Content Placeholder 4"/>
          <p:cNvSpPr>
            <a:spLocks noGrp="1"/>
          </p:cNvSpPr>
          <p:nvPr>
            <p:ph idx="1"/>
          </p:nvPr>
        </p:nvSpPr>
        <p:spPr>
          <a:xfrm>
            <a:off x="396926" y="1417638"/>
            <a:ext cx="8229600" cy="4525963"/>
          </a:xfrm>
        </p:spPr>
        <p:txBody>
          <a:bodyPr/>
          <a:lstStyle/>
          <a:p>
            <a:pPr marL="82296" indent="0">
              <a:buNone/>
            </a:pPr>
            <a:endParaRPr lang="en-US" dirty="0" smtClean="0"/>
          </a:p>
          <a:p>
            <a:pPr marL="82296" indent="0">
              <a:buNone/>
            </a:pPr>
            <a:r>
              <a:rPr lang="en-US" sz="3200" dirty="0" smtClean="0"/>
              <a:t>“We begin with the hypothesis that any subject can be taught effectively in some intellectually honest form to any child at any stage of development”—</a:t>
            </a:r>
            <a:r>
              <a:rPr lang="en-US" sz="3200" i="1" dirty="0" smtClean="0"/>
              <a:t>The Process of Education</a:t>
            </a:r>
            <a:endParaRPr lang="en-US" sz="3200" dirty="0" smtClean="0"/>
          </a:p>
          <a:p>
            <a:pPr marL="82296" indent="0">
              <a:buNone/>
            </a:pPr>
            <a:endParaRPr lang="en-US" dirty="0" smtClean="0"/>
          </a:p>
          <a:p>
            <a:pPr marL="0" indent="0">
              <a:buNone/>
            </a:pPr>
            <a:endParaRPr lang="en-US" dirty="0"/>
          </a:p>
        </p:txBody>
      </p:sp>
    </p:spTree>
    <p:extLst>
      <p:ext uri="{BB962C8B-B14F-4D97-AF65-F5344CB8AC3E}">
        <p14:creationId xmlns:p14="http://schemas.microsoft.com/office/powerpoint/2010/main" val="269487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The pedagogical heart of the C3 framework--The Inquiry Arc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defRPr/>
            </a:pPr>
            <a:r>
              <a:rPr lang="en-US" sz="3300" dirty="0">
                <a:ea typeface="ＭＳ Ｐゴシック" charset="0"/>
              </a:rPr>
              <a:t>Dimension 1:  Developing Questions and Planning </a:t>
            </a:r>
            <a:r>
              <a:rPr lang="en-US" sz="3300" dirty="0" smtClean="0">
                <a:ea typeface="ＭＳ Ｐゴシック" charset="0"/>
              </a:rPr>
              <a:t>Inquiries</a:t>
            </a:r>
            <a:endParaRPr lang="en-US" sz="3300" dirty="0">
              <a:ea typeface="ＭＳ Ｐゴシック" charset="0"/>
            </a:endParaRPr>
          </a:p>
          <a:p>
            <a:pPr>
              <a:defRPr/>
            </a:pPr>
            <a:r>
              <a:rPr lang="en-US" sz="3300" dirty="0">
                <a:ea typeface="ＭＳ Ｐゴシック" charset="0"/>
              </a:rPr>
              <a:t>Dimension 2:  Applying Disciplinary Concepts and Tools (Civics, Economics, Geography, and History</a:t>
            </a:r>
            <a:r>
              <a:rPr lang="en-US" sz="3300" dirty="0" smtClean="0">
                <a:ea typeface="ＭＳ Ｐゴシック" charset="0"/>
              </a:rPr>
              <a:t>)</a:t>
            </a:r>
            <a:endParaRPr lang="en-US" sz="3300" dirty="0">
              <a:ea typeface="ＭＳ Ｐゴシック" charset="0"/>
            </a:endParaRPr>
          </a:p>
          <a:p>
            <a:pPr>
              <a:defRPr/>
            </a:pPr>
            <a:r>
              <a:rPr lang="en-US" sz="3300" dirty="0">
                <a:ea typeface="ＭＳ Ｐゴシック" charset="0"/>
              </a:rPr>
              <a:t>Dimension 3:  Evaluating Sources and Using </a:t>
            </a:r>
            <a:r>
              <a:rPr lang="en-US" sz="3300" dirty="0" smtClean="0">
                <a:ea typeface="ＭＳ Ｐゴシック" charset="0"/>
              </a:rPr>
              <a:t>Evidence</a:t>
            </a:r>
            <a:endParaRPr lang="en-US" sz="3300" dirty="0">
              <a:ea typeface="ＭＳ Ｐゴシック" charset="0"/>
            </a:endParaRPr>
          </a:p>
          <a:p>
            <a:pPr>
              <a:defRPr/>
            </a:pPr>
            <a:r>
              <a:rPr lang="en-US" sz="3300" dirty="0">
                <a:ea typeface="ＭＳ Ｐゴシック" charset="0"/>
              </a:rPr>
              <a:t>Dimension 4:  Communicating Conclusions and Taking Action</a:t>
            </a:r>
          </a:p>
          <a:p>
            <a:endParaRPr lang="en-US" dirty="0"/>
          </a:p>
        </p:txBody>
      </p:sp>
    </p:spTree>
    <p:extLst>
      <p:ext uri="{BB962C8B-B14F-4D97-AF65-F5344CB8AC3E}">
        <p14:creationId xmlns:p14="http://schemas.microsoft.com/office/powerpoint/2010/main" val="318799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New York State K-12 Social Studies Framework</a:t>
            </a:r>
            <a:br>
              <a:rPr lang="en-US" dirty="0" smtClean="0"/>
            </a:br>
            <a:endParaRPr lang="en-US" dirty="0"/>
          </a:p>
        </p:txBody>
      </p:sp>
      <p:pic>
        <p:nvPicPr>
          <p:cNvPr id="7" name="Content Placeholder 6"/>
          <p:cNvPicPr>
            <a:picLocks noGrp="1" noChangeAspect="1"/>
          </p:cNvPicPr>
          <p:nvPr>
            <p:ph idx="1"/>
          </p:nvPr>
        </p:nvPicPr>
        <p:blipFill>
          <a:blip r:embed="rId3"/>
          <a:srcRect l="4542" r="4542"/>
          <a:stretch>
            <a:fillRect/>
          </a:stretch>
        </p:blipFill>
        <p:spPr/>
      </p:pic>
    </p:spTree>
    <p:extLst>
      <p:ext uri="{BB962C8B-B14F-4D97-AF65-F5344CB8AC3E}">
        <p14:creationId xmlns:p14="http://schemas.microsoft.com/office/powerpoint/2010/main" val="3203290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Bridging standards and practice</a:t>
            </a:r>
            <a:br>
              <a:rPr lang="en-US" dirty="0"/>
            </a:br>
            <a:endParaRPr lang="en-US" dirty="0"/>
          </a:p>
        </p:txBody>
      </p:sp>
      <p:sp>
        <p:nvSpPr>
          <p:cNvPr id="3" name="Content Placeholder 2"/>
          <p:cNvSpPr>
            <a:spLocks noGrp="1"/>
          </p:cNvSpPr>
          <p:nvPr>
            <p:ph idx="1"/>
          </p:nvPr>
        </p:nvSpPr>
        <p:spPr/>
        <p:txBody>
          <a:bodyPr/>
          <a:lstStyle/>
          <a:p>
            <a:pPr marL="0" indent="0">
              <a:buNone/>
            </a:pPr>
            <a:r>
              <a:rPr lang="en-US" sz="3200" dirty="0" smtClean="0"/>
              <a:t>The New York State K-12 Social Studies Resource Toolkit and Professional Development project </a:t>
            </a:r>
            <a:r>
              <a:rPr lang="en-US" sz="3200" b="1" i="1" dirty="0" smtClean="0"/>
              <a:t>bridges</a:t>
            </a:r>
            <a:r>
              <a:rPr lang="en-US" sz="3200" dirty="0" smtClean="0"/>
              <a:t> the NYS Framework for Social Studies and teachers’ classroom practice.</a:t>
            </a:r>
          </a:p>
          <a:p>
            <a:endParaRPr lang="en-US" dirty="0"/>
          </a:p>
        </p:txBody>
      </p:sp>
    </p:spTree>
    <p:extLst>
      <p:ext uri="{BB962C8B-B14F-4D97-AF65-F5344CB8AC3E}">
        <p14:creationId xmlns:p14="http://schemas.microsoft.com/office/powerpoint/2010/main" val="375725699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58</TotalTime>
  <Words>5921</Words>
  <Application>Microsoft Office PowerPoint</Application>
  <PresentationFormat>On-screen Show (4:3)</PresentationFormat>
  <Paragraphs>390</Paragraphs>
  <Slides>43</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Inkwell</vt:lpstr>
      <vt:lpstr>Document</vt:lpstr>
      <vt:lpstr>Social Studies in New York State: </vt:lpstr>
      <vt:lpstr>Social Studies on the Rebound</vt:lpstr>
      <vt:lpstr>But this is challenging work</vt:lpstr>
      <vt:lpstr>Wither social studies no more… </vt:lpstr>
      <vt:lpstr>PowerPoint Presentation</vt:lpstr>
      <vt:lpstr>The intellectual heart of the the C3 Framework—Jerome Bruner</vt:lpstr>
      <vt:lpstr>The pedagogical heart of the C3 framework--The Inquiry Arc  </vt:lpstr>
      <vt:lpstr>New York State K-12 Social Studies Framework </vt:lpstr>
      <vt:lpstr>Bridging standards and practice </vt:lpstr>
      <vt:lpstr>The Toolkit Project </vt:lpstr>
      <vt:lpstr>The Toolkit Project</vt:lpstr>
      <vt:lpstr>The Toolkit Project </vt:lpstr>
      <vt:lpstr>The Toolkit Project </vt:lpstr>
      <vt:lpstr>A new approach for social studies</vt:lpstr>
      <vt:lpstr>Compelling questions</vt:lpstr>
      <vt:lpstr>Crafting compelling questions</vt:lpstr>
      <vt:lpstr>Intellectually rigorous </vt:lpstr>
      <vt:lpstr>Relevant to students</vt:lpstr>
      <vt:lpstr>What do kids care about?</vt:lpstr>
      <vt:lpstr>Compelling…or not so compelling?</vt:lpstr>
      <vt:lpstr>Your turn…</vt:lpstr>
      <vt:lpstr>If questions matter, so do assessments</vt:lpstr>
      <vt:lpstr>What do we want to know about what kids know?  </vt:lpstr>
      <vt:lpstr>Assessment is limited by….. </vt:lpstr>
      <vt:lpstr> Assessments</vt:lpstr>
      <vt:lpstr>Summative performance task</vt:lpstr>
      <vt:lpstr>Your turn…</vt:lpstr>
      <vt:lpstr>PowerPoint Presentation</vt:lpstr>
      <vt:lpstr>Taking informed action</vt:lpstr>
      <vt:lpstr>PowerPoint Presentation</vt:lpstr>
      <vt:lpstr>Does where you live matter?</vt:lpstr>
      <vt:lpstr>Your turn…</vt:lpstr>
      <vt:lpstr>The Compelling Question and Summative Assessment Task bookend the inquiry…  The Supporting Questions, the Formative Performance Tasks, and the Sources form the middle.</vt:lpstr>
      <vt:lpstr>Supporting questions</vt:lpstr>
      <vt:lpstr>Did Reconstruction Really Free African Americans?</vt:lpstr>
      <vt:lpstr>Formative performance tasks</vt:lpstr>
      <vt:lpstr>Did Reconstruction Really Free African Americans?</vt:lpstr>
      <vt:lpstr>Sources</vt:lpstr>
      <vt:lpstr>SQ 1--How did Fredrick Douglass define freedom before and during the Civil War?  </vt:lpstr>
      <vt:lpstr>SQ 3--How did developments in the South impact the freedom of African Americans?  </vt:lpstr>
      <vt:lpstr>Your turn…</vt:lpstr>
      <vt:lpstr>Why inquiries rather than units…</vt:lpstr>
      <vt:lpstr>Outline of the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in New York State:</dc:title>
  <dc:creator>SG Grant</dc:creator>
  <cp:lastModifiedBy>Benedict,Liane</cp:lastModifiedBy>
  <cp:revision>7</cp:revision>
  <dcterms:created xsi:type="dcterms:W3CDTF">2015-01-24T16:24:30Z</dcterms:created>
  <dcterms:modified xsi:type="dcterms:W3CDTF">2015-01-30T18:42:49Z</dcterms:modified>
</cp:coreProperties>
</file>