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2"/>
  </p:notesMasterIdLst>
  <p:sldIdLst>
    <p:sldId id="257" r:id="rId4"/>
    <p:sldId id="30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5CC58-0B05-4FE6-B155-005E50FB40FC}" type="doc">
      <dgm:prSet loTypeId="urn:microsoft.com/office/officeart/2005/8/layout/hList7#8" loCatId="relationship" qsTypeId="urn:microsoft.com/office/officeart/2005/8/quickstyle/simple1" qsCatId="simple" csTypeId="urn:microsoft.com/office/officeart/2005/8/colors/accent1_2" csCatId="accent1" phldr="1"/>
      <dgm:spPr/>
    </dgm:pt>
    <dgm:pt modelId="{F5B3007C-AA27-41B7-862B-C12CEE7A2B8B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Teaching that Engages</a:t>
          </a:r>
          <a:endParaRPr lang="en-US" dirty="0"/>
        </a:p>
      </dgm:t>
    </dgm:pt>
    <dgm:pt modelId="{26C7B56A-DA8A-4236-B4B7-AFC8967A02CD}" type="parTrans" cxnId="{C4CD6399-D8B0-4B3D-BBAF-922307917F7A}">
      <dgm:prSet/>
      <dgm:spPr/>
      <dgm:t>
        <a:bodyPr/>
        <a:lstStyle/>
        <a:p>
          <a:endParaRPr lang="en-US"/>
        </a:p>
      </dgm:t>
    </dgm:pt>
    <dgm:pt modelId="{7487CE59-9DBC-4395-911F-738CBDA8B282}" type="sibTrans" cxnId="{C4CD6399-D8B0-4B3D-BBAF-922307917F7A}">
      <dgm:prSet/>
      <dgm:spPr/>
      <dgm:t>
        <a:bodyPr/>
        <a:lstStyle/>
        <a:p>
          <a:endParaRPr lang="en-US"/>
        </a:p>
      </dgm:t>
    </dgm:pt>
    <dgm:pt modelId="{38F6DB1A-73E7-497A-9F18-81E4AC253452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Culture that Empowers</a:t>
          </a:r>
          <a:endParaRPr lang="en-US" dirty="0"/>
        </a:p>
      </dgm:t>
    </dgm:pt>
    <dgm:pt modelId="{7150DE87-1F64-4B0C-A5E8-5D645BBD1899}" type="parTrans" cxnId="{DD698685-2F2C-4847-9811-BA56260DDF65}">
      <dgm:prSet/>
      <dgm:spPr/>
      <dgm:t>
        <a:bodyPr/>
        <a:lstStyle/>
        <a:p>
          <a:endParaRPr lang="en-US"/>
        </a:p>
      </dgm:t>
    </dgm:pt>
    <dgm:pt modelId="{092E1C46-B2A7-4174-917F-0E4236ACCC08}" type="sibTrans" cxnId="{DD698685-2F2C-4847-9811-BA56260DDF65}">
      <dgm:prSet/>
      <dgm:spPr/>
      <dgm:t>
        <a:bodyPr/>
        <a:lstStyle/>
        <a:p>
          <a:endParaRPr lang="en-US"/>
        </a:p>
      </dgm:t>
    </dgm:pt>
    <dgm:pt modelId="{CC360C8A-D2B7-400E-8876-2A109DDF57CA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Technology that Enables</a:t>
          </a:r>
          <a:endParaRPr lang="en-US" dirty="0"/>
        </a:p>
      </dgm:t>
    </dgm:pt>
    <dgm:pt modelId="{81528EA4-9939-4368-86ED-29449E91AD04}" type="parTrans" cxnId="{DDFEB35C-B2E3-4BB1-BA43-75A432EF3141}">
      <dgm:prSet/>
      <dgm:spPr/>
      <dgm:t>
        <a:bodyPr/>
        <a:lstStyle/>
        <a:p>
          <a:endParaRPr lang="en-US"/>
        </a:p>
      </dgm:t>
    </dgm:pt>
    <dgm:pt modelId="{6CC6486E-CE15-4D98-9586-8BF632C8A6CE}" type="sibTrans" cxnId="{DDFEB35C-B2E3-4BB1-BA43-75A432EF3141}">
      <dgm:prSet/>
      <dgm:spPr/>
      <dgm:t>
        <a:bodyPr/>
        <a:lstStyle/>
        <a:p>
          <a:endParaRPr lang="en-US"/>
        </a:p>
      </dgm:t>
    </dgm:pt>
    <dgm:pt modelId="{D17E8B71-9E48-45B4-AF65-6615AD0178C1}" type="pres">
      <dgm:prSet presAssocID="{3845CC58-0B05-4FE6-B155-005E50FB40FC}" presName="Name0" presStyleCnt="0">
        <dgm:presLayoutVars>
          <dgm:dir/>
          <dgm:resizeHandles val="exact"/>
        </dgm:presLayoutVars>
      </dgm:prSet>
      <dgm:spPr/>
    </dgm:pt>
    <dgm:pt modelId="{35F62321-672B-4E51-A946-BECA99E9519E}" type="pres">
      <dgm:prSet presAssocID="{3845CC58-0B05-4FE6-B155-005E50FB40FC}" presName="fgShape" presStyleLbl="fgShp" presStyleIdx="0" presStyleCnt="1"/>
      <dgm:spPr/>
    </dgm:pt>
    <dgm:pt modelId="{BE37B1CD-D4A3-41BC-8F2A-81E82ADBFF04}" type="pres">
      <dgm:prSet presAssocID="{3845CC58-0B05-4FE6-B155-005E50FB40FC}" presName="linComp" presStyleCnt="0"/>
      <dgm:spPr/>
    </dgm:pt>
    <dgm:pt modelId="{1EE2B5A9-E4BB-485A-B6FE-72B073FDA2B2}" type="pres">
      <dgm:prSet presAssocID="{F5B3007C-AA27-41B7-862B-C12CEE7A2B8B}" presName="compNode" presStyleCnt="0"/>
      <dgm:spPr/>
    </dgm:pt>
    <dgm:pt modelId="{18937CDA-FC51-471A-9EFC-AC7FEBEC33C8}" type="pres">
      <dgm:prSet presAssocID="{F5B3007C-AA27-41B7-862B-C12CEE7A2B8B}" presName="bkgdShape" presStyleLbl="node1" presStyleIdx="0" presStyleCnt="3"/>
      <dgm:spPr/>
      <dgm:t>
        <a:bodyPr/>
        <a:lstStyle/>
        <a:p>
          <a:endParaRPr lang="en-US"/>
        </a:p>
      </dgm:t>
    </dgm:pt>
    <dgm:pt modelId="{7FE09279-ED51-44E9-8657-04775114263B}" type="pres">
      <dgm:prSet presAssocID="{F5B3007C-AA27-41B7-862B-C12CEE7A2B8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EA64A-FA25-4ADB-A357-CB7E514A7D48}" type="pres">
      <dgm:prSet presAssocID="{F5B3007C-AA27-41B7-862B-C12CEE7A2B8B}" presName="invisiNode" presStyleLbl="node1" presStyleIdx="0" presStyleCnt="3"/>
      <dgm:spPr/>
    </dgm:pt>
    <dgm:pt modelId="{9332E01C-E8EC-41EF-80AE-F9E743835228}" type="pres">
      <dgm:prSet presAssocID="{F5B3007C-AA27-41B7-862B-C12CEE7A2B8B}" presName="imagNode" presStyleLbl="fgImgPlace1" presStyleIdx="0" presStyleCnt="3" custScaleX="136510" custScaleY="136510" custLinFactNeighborY="2034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95F200D4-6A33-4A40-B9DC-2C678111790C}" type="pres">
      <dgm:prSet presAssocID="{7487CE59-9DBC-4395-911F-738CBDA8B28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D27BC21-54B6-4AD1-8F85-79B0DC917E3D}" type="pres">
      <dgm:prSet presAssocID="{38F6DB1A-73E7-497A-9F18-81E4AC253452}" presName="compNode" presStyleCnt="0"/>
      <dgm:spPr/>
    </dgm:pt>
    <dgm:pt modelId="{1F12BF5E-07A6-401C-92B9-9C0DD5E57E79}" type="pres">
      <dgm:prSet presAssocID="{38F6DB1A-73E7-497A-9F18-81E4AC253452}" presName="bkgdShape" presStyleLbl="node1" presStyleIdx="1" presStyleCnt="3"/>
      <dgm:spPr/>
      <dgm:t>
        <a:bodyPr/>
        <a:lstStyle/>
        <a:p>
          <a:endParaRPr lang="en-US"/>
        </a:p>
      </dgm:t>
    </dgm:pt>
    <dgm:pt modelId="{C5C7F777-B699-4CF3-98F8-AE36C380CBDE}" type="pres">
      <dgm:prSet presAssocID="{38F6DB1A-73E7-497A-9F18-81E4AC25345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E959A-FAF7-4F15-93A7-BFF165BFB38F}" type="pres">
      <dgm:prSet presAssocID="{38F6DB1A-73E7-497A-9F18-81E4AC253452}" presName="invisiNode" presStyleLbl="node1" presStyleIdx="1" presStyleCnt="3"/>
      <dgm:spPr/>
    </dgm:pt>
    <dgm:pt modelId="{E54D6E19-1CDE-4C56-8BA3-603B921465F5}" type="pres">
      <dgm:prSet presAssocID="{38F6DB1A-73E7-497A-9F18-81E4AC253452}" presName="imagNode" presStyleLbl="fgImgPlace1" presStyleIdx="1" presStyleCnt="3" custScaleX="136510" custScaleY="136510" custLinFactNeighborY="2034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46BCAA51-00AC-40BD-9E7D-289F4C24F76E}" type="pres">
      <dgm:prSet presAssocID="{092E1C46-B2A7-4174-917F-0E4236ACCC0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5B45F8-82E8-40A1-A754-7DEB81AE73C4}" type="pres">
      <dgm:prSet presAssocID="{CC360C8A-D2B7-400E-8876-2A109DDF57CA}" presName="compNode" presStyleCnt="0"/>
      <dgm:spPr/>
    </dgm:pt>
    <dgm:pt modelId="{7D18CD00-73F0-47EE-ADCF-A414732385D1}" type="pres">
      <dgm:prSet presAssocID="{CC360C8A-D2B7-400E-8876-2A109DDF57CA}" presName="bkgdShape" presStyleLbl="node1" presStyleIdx="2" presStyleCnt="3"/>
      <dgm:spPr/>
      <dgm:t>
        <a:bodyPr/>
        <a:lstStyle/>
        <a:p>
          <a:endParaRPr lang="en-US"/>
        </a:p>
      </dgm:t>
    </dgm:pt>
    <dgm:pt modelId="{BD66D26C-7D22-4141-A170-FD1030BC2A57}" type="pres">
      <dgm:prSet presAssocID="{CC360C8A-D2B7-400E-8876-2A109DDF57C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E1D0D-51C1-4C0E-9D32-82FA0215B730}" type="pres">
      <dgm:prSet presAssocID="{CC360C8A-D2B7-400E-8876-2A109DDF57CA}" presName="invisiNode" presStyleLbl="node1" presStyleIdx="2" presStyleCnt="3"/>
      <dgm:spPr/>
    </dgm:pt>
    <dgm:pt modelId="{2F7D043B-88EB-4147-9B35-9F0B344D3C68}" type="pres">
      <dgm:prSet presAssocID="{CC360C8A-D2B7-400E-8876-2A109DDF57CA}" presName="imagNode" presStyleLbl="fgImgPlace1" presStyleIdx="2" presStyleCnt="3" custScaleX="136510" custScaleY="136510" custLinFactNeighborY="20342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</dgm:ptLst>
  <dgm:cxnLst>
    <dgm:cxn modelId="{F3807B2F-2DD8-4D24-9165-A98C9202E758}" type="presOf" srcId="{092E1C46-B2A7-4174-917F-0E4236ACCC08}" destId="{46BCAA51-00AC-40BD-9E7D-289F4C24F76E}" srcOrd="0" destOrd="0" presId="urn:microsoft.com/office/officeart/2005/8/layout/hList7#8"/>
    <dgm:cxn modelId="{3FF86850-7625-48E1-9E6E-A06735368DE8}" type="presOf" srcId="{F5B3007C-AA27-41B7-862B-C12CEE7A2B8B}" destId="{7FE09279-ED51-44E9-8657-04775114263B}" srcOrd="1" destOrd="0" presId="urn:microsoft.com/office/officeart/2005/8/layout/hList7#8"/>
    <dgm:cxn modelId="{F51D112B-D045-4F2C-B89F-FDAB073B43BF}" type="presOf" srcId="{38F6DB1A-73E7-497A-9F18-81E4AC253452}" destId="{1F12BF5E-07A6-401C-92B9-9C0DD5E57E79}" srcOrd="0" destOrd="0" presId="urn:microsoft.com/office/officeart/2005/8/layout/hList7#8"/>
    <dgm:cxn modelId="{DD698685-2F2C-4847-9811-BA56260DDF65}" srcId="{3845CC58-0B05-4FE6-B155-005E50FB40FC}" destId="{38F6DB1A-73E7-497A-9F18-81E4AC253452}" srcOrd="1" destOrd="0" parTransId="{7150DE87-1F64-4B0C-A5E8-5D645BBD1899}" sibTransId="{092E1C46-B2A7-4174-917F-0E4236ACCC08}"/>
    <dgm:cxn modelId="{C4CD6399-D8B0-4B3D-BBAF-922307917F7A}" srcId="{3845CC58-0B05-4FE6-B155-005E50FB40FC}" destId="{F5B3007C-AA27-41B7-862B-C12CEE7A2B8B}" srcOrd="0" destOrd="0" parTransId="{26C7B56A-DA8A-4236-B4B7-AFC8967A02CD}" sibTransId="{7487CE59-9DBC-4395-911F-738CBDA8B282}"/>
    <dgm:cxn modelId="{9BB5C686-9C2C-4887-B21B-259AE50722B9}" type="presOf" srcId="{7487CE59-9DBC-4395-911F-738CBDA8B282}" destId="{95F200D4-6A33-4A40-B9DC-2C678111790C}" srcOrd="0" destOrd="0" presId="urn:microsoft.com/office/officeart/2005/8/layout/hList7#8"/>
    <dgm:cxn modelId="{4325AA4C-808E-4AC5-AA71-D0736587A93C}" type="presOf" srcId="{CC360C8A-D2B7-400E-8876-2A109DDF57CA}" destId="{BD66D26C-7D22-4141-A170-FD1030BC2A57}" srcOrd="1" destOrd="0" presId="urn:microsoft.com/office/officeart/2005/8/layout/hList7#8"/>
    <dgm:cxn modelId="{59899AF1-6104-4177-BC41-892A6EE49D70}" type="presOf" srcId="{F5B3007C-AA27-41B7-862B-C12CEE7A2B8B}" destId="{18937CDA-FC51-471A-9EFC-AC7FEBEC33C8}" srcOrd="0" destOrd="0" presId="urn:microsoft.com/office/officeart/2005/8/layout/hList7#8"/>
    <dgm:cxn modelId="{49FE75B4-AC81-490D-89A3-94EADFEF04C8}" type="presOf" srcId="{3845CC58-0B05-4FE6-B155-005E50FB40FC}" destId="{D17E8B71-9E48-45B4-AF65-6615AD0178C1}" srcOrd="0" destOrd="0" presId="urn:microsoft.com/office/officeart/2005/8/layout/hList7#8"/>
    <dgm:cxn modelId="{DDFEB35C-B2E3-4BB1-BA43-75A432EF3141}" srcId="{3845CC58-0B05-4FE6-B155-005E50FB40FC}" destId="{CC360C8A-D2B7-400E-8876-2A109DDF57CA}" srcOrd="2" destOrd="0" parTransId="{81528EA4-9939-4368-86ED-29449E91AD04}" sibTransId="{6CC6486E-CE15-4D98-9586-8BF632C8A6CE}"/>
    <dgm:cxn modelId="{D2D43906-021F-4AD2-8809-8D45001D6620}" type="presOf" srcId="{CC360C8A-D2B7-400E-8876-2A109DDF57CA}" destId="{7D18CD00-73F0-47EE-ADCF-A414732385D1}" srcOrd="0" destOrd="0" presId="urn:microsoft.com/office/officeart/2005/8/layout/hList7#8"/>
    <dgm:cxn modelId="{E043C077-3423-45DC-9E89-40CFC0215AAC}" type="presOf" srcId="{38F6DB1A-73E7-497A-9F18-81E4AC253452}" destId="{C5C7F777-B699-4CF3-98F8-AE36C380CBDE}" srcOrd="1" destOrd="0" presId="urn:microsoft.com/office/officeart/2005/8/layout/hList7#8"/>
    <dgm:cxn modelId="{880745B9-346B-449F-A09F-9A1C4810DF23}" type="presParOf" srcId="{D17E8B71-9E48-45B4-AF65-6615AD0178C1}" destId="{35F62321-672B-4E51-A946-BECA99E9519E}" srcOrd="0" destOrd="0" presId="urn:microsoft.com/office/officeart/2005/8/layout/hList7#8"/>
    <dgm:cxn modelId="{D273E5F9-2A4A-45B6-BD00-E6DB16E581BC}" type="presParOf" srcId="{D17E8B71-9E48-45B4-AF65-6615AD0178C1}" destId="{BE37B1CD-D4A3-41BC-8F2A-81E82ADBFF04}" srcOrd="1" destOrd="0" presId="urn:microsoft.com/office/officeart/2005/8/layout/hList7#8"/>
    <dgm:cxn modelId="{EE78D48E-22AF-44C7-88DC-F7E210DC42ED}" type="presParOf" srcId="{BE37B1CD-D4A3-41BC-8F2A-81E82ADBFF04}" destId="{1EE2B5A9-E4BB-485A-B6FE-72B073FDA2B2}" srcOrd="0" destOrd="0" presId="urn:microsoft.com/office/officeart/2005/8/layout/hList7#8"/>
    <dgm:cxn modelId="{C5A6694D-84F9-4B71-A1B6-A4280699F34B}" type="presParOf" srcId="{1EE2B5A9-E4BB-485A-B6FE-72B073FDA2B2}" destId="{18937CDA-FC51-471A-9EFC-AC7FEBEC33C8}" srcOrd="0" destOrd="0" presId="urn:microsoft.com/office/officeart/2005/8/layout/hList7#8"/>
    <dgm:cxn modelId="{E2C2F5BF-33FD-4C74-90AB-F481A09D0296}" type="presParOf" srcId="{1EE2B5A9-E4BB-485A-B6FE-72B073FDA2B2}" destId="{7FE09279-ED51-44E9-8657-04775114263B}" srcOrd="1" destOrd="0" presId="urn:microsoft.com/office/officeart/2005/8/layout/hList7#8"/>
    <dgm:cxn modelId="{01F56B96-6302-4CBC-B704-78C30D2EA746}" type="presParOf" srcId="{1EE2B5A9-E4BB-485A-B6FE-72B073FDA2B2}" destId="{54FEA64A-FA25-4ADB-A357-CB7E514A7D48}" srcOrd="2" destOrd="0" presId="urn:microsoft.com/office/officeart/2005/8/layout/hList7#8"/>
    <dgm:cxn modelId="{AEE42189-C354-4037-B7CF-032A3E45FADA}" type="presParOf" srcId="{1EE2B5A9-E4BB-485A-B6FE-72B073FDA2B2}" destId="{9332E01C-E8EC-41EF-80AE-F9E743835228}" srcOrd="3" destOrd="0" presId="urn:microsoft.com/office/officeart/2005/8/layout/hList7#8"/>
    <dgm:cxn modelId="{8A8D77C8-CC98-4D1A-8365-B054D9111647}" type="presParOf" srcId="{BE37B1CD-D4A3-41BC-8F2A-81E82ADBFF04}" destId="{95F200D4-6A33-4A40-B9DC-2C678111790C}" srcOrd="1" destOrd="0" presId="urn:microsoft.com/office/officeart/2005/8/layout/hList7#8"/>
    <dgm:cxn modelId="{7C1A6B78-EDB6-477B-BF14-0E86B73E5DDF}" type="presParOf" srcId="{BE37B1CD-D4A3-41BC-8F2A-81E82ADBFF04}" destId="{BD27BC21-54B6-4AD1-8F85-79B0DC917E3D}" srcOrd="2" destOrd="0" presId="urn:microsoft.com/office/officeart/2005/8/layout/hList7#8"/>
    <dgm:cxn modelId="{9B9AD8D7-B402-4C3E-94DB-F52B20725352}" type="presParOf" srcId="{BD27BC21-54B6-4AD1-8F85-79B0DC917E3D}" destId="{1F12BF5E-07A6-401C-92B9-9C0DD5E57E79}" srcOrd="0" destOrd="0" presId="urn:microsoft.com/office/officeart/2005/8/layout/hList7#8"/>
    <dgm:cxn modelId="{F1C22257-AEB5-401F-A3D4-FBCEA948DADB}" type="presParOf" srcId="{BD27BC21-54B6-4AD1-8F85-79B0DC917E3D}" destId="{C5C7F777-B699-4CF3-98F8-AE36C380CBDE}" srcOrd="1" destOrd="0" presId="urn:microsoft.com/office/officeart/2005/8/layout/hList7#8"/>
    <dgm:cxn modelId="{76C2FDB5-EF05-4FAF-9A8D-50A8F0208228}" type="presParOf" srcId="{BD27BC21-54B6-4AD1-8F85-79B0DC917E3D}" destId="{BD6E959A-FAF7-4F15-93A7-BFF165BFB38F}" srcOrd="2" destOrd="0" presId="urn:microsoft.com/office/officeart/2005/8/layout/hList7#8"/>
    <dgm:cxn modelId="{D3CFE9E5-CD93-4C76-B0E6-508BD602F949}" type="presParOf" srcId="{BD27BC21-54B6-4AD1-8F85-79B0DC917E3D}" destId="{E54D6E19-1CDE-4C56-8BA3-603B921465F5}" srcOrd="3" destOrd="0" presId="urn:microsoft.com/office/officeart/2005/8/layout/hList7#8"/>
    <dgm:cxn modelId="{0F542F0B-E6EC-4B8F-8339-30E36DFAE531}" type="presParOf" srcId="{BE37B1CD-D4A3-41BC-8F2A-81E82ADBFF04}" destId="{46BCAA51-00AC-40BD-9E7D-289F4C24F76E}" srcOrd="3" destOrd="0" presId="urn:microsoft.com/office/officeart/2005/8/layout/hList7#8"/>
    <dgm:cxn modelId="{163D65FD-894D-4DE7-9FBF-56C0AA987D2C}" type="presParOf" srcId="{BE37B1CD-D4A3-41BC-8F2A-81E82ADBFF04}" destId="{8F5B45F8-82E8-40A1-A754-7DEB81AE73C4}" srcOrd="4" destOrd="0" presId="urn:microsoft.com/office/officeart/2005/8/layout/hList7#8"/>
    <dgm:cxn modelId="{7B535277-D055-421A-AF60-0A2836CA0D6D}" type="presParOf" srcId="{8F5B45F8-82E8-40A1-A754-7DEB81AE73C4}" destId="{7D18CD00-73F0-47EE-ADCF-A414732385D1}" srcOrd="0" destOrd="0" presId="urn:microsoft.com/office/officeart/2005/8/layout/hList7#8"/>
    <dgm:cxn modelId="{65195A22-BC1A-4D6F-8B8C-9539B44DE8D2}" type="presParOf" srcId="{8F5B45F8-82E8-40A1-A754-7DEB81AE73C4}" destId="{BD66D26C-7D22-4141-A170-FD1030BC2A57}" srcOrd="1" destOrd="0" presId="urn:microsoft.com/office/officeart/2005/8/layout/hList7#8"/>
    <dgm:cxn modelId="{8CD553BA-C521-40A6-A4ED-7FAE0B28C802}" type="presParOf" srcId="{8F5B45F8-82E8-40A1-A754-7DEB81AE73C4}" destId="{0C6E1D0D-51C1-4C0E-9D32-82FA0215B730}" srcOrd="2" destOrd="0" presId="urn:microsoft.com/office/officeart/2005/8/layout/hList7#8"/>
    <dgm:cxn modelId="{2EB0666D-4CB5-4FAA-87C7-4EB1E344D9B6}" type="presParOf" srcId="{8F5B45F8-82E8-40A1-A754-7DEB81AE73C4}" destId="{2F7D043B-88EB-4147-9B35-9F0B344D3C68}" srcOrd="3" destOrd="0" presId="urn:microsoft.com/office/officeart/2005/8/layout/hList7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795F7A-BE04-49E6-B067-075BAE36CAD4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4A088-CE6A-43E1-AC19-AA5753B070FE}">
      <dgm:prSet phldrT="[Text]"/>
      <dgm:spPr/>
      <dgm:t>
        <a:bodyPr/>
        <a:lstStyle/>
        <a:p>
          <a:r>
            <a:rPr lang="en-US" dirty="0" smtClean="0"/>
            <a:t>New Tech High School</a:t>
          </a:r>
          <a:endParaRPr lang="en-US" dirty="0"/>
        </a:p>
      </dgm:t>
    </dgm:pt>
    <dgm:pt modelId="{6AA00011-BFEE-4343-8D13-A597F659CB1E}" type="parTrans" cxnId="{CD78A286-79C1-4C77-B8C6-EB1EB1951BAB}">
      <dgm:prSet/>
      <dgm:spPr/>
      <dgm:t>
        <a:bodyPr/>
        <a:lstStyle/>
        <a:p>
          <a:endParaRPr lang="en-US"/>
        </a:p>
      </dgm:t>
    </dgm:pt>
    <dgm:pt modelId="{A820E71E-492F-4A3A-8950-EE71DCC965F0}" type="sibTrans" cxnId="{CD78A286-79C1-4C77-B8C6-EB1EB1951BAB}">
      <dgm:prSet/>
      <dgm:spPr/>
      <dgm:t>
        <a:bodyPr/>
        <a:lstStyle/>
        <a:p>
          <a:endParaRPr lang="en-US"/>
        </a:p>
      </dgm:t>
    </dgm:pt>
    <dgm:pt modelId="{15E3CACE-96D5-4A11-8DEA-7F5BBFB31C5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Seven Valleys New Tech Academy</a:t>
          </a:r>
        </a:p>
        <a:p>
          <a:pPr>
            <a:spcAft>
              <a:spcPts val="0"/>
            </a:spcAft>
          </a:pPr>
          <a:r>
            <a:rPr lang="en-US" sz="1200" dirty="0" smtClean="0"/>
            <a:t>(opening September 2016)</a:t>
          </a:r>
          <a:endParaRPr lang="en-US" sz="1200" dirty="0"/>
        </a:p>
      </dgm:t>
    </dgm:pt>
    <dgm:pt modelId="{D930A7DE-B055-4119-B987-721D0A711A02}" type="parTrans" cxnId="{B78A93B9-77DD-47C5-B64F-67DEF3F27E28}">
      <dgm:prSet/>
      <dgm:spPr/>
      <dgm:t>
        <a:bodyPr/>
        <a:lstStyle/>
        <a:p>
          <a:endParaRPr lang="en-US"/>
        </a:p>
      </dgm:t>
    </dgm:pt>
    <dgm:pt modelId="{F3E7E626-09E1-496F-B8C7-F56F1AB6AC1B}" type="sibTrans" cxnId="{B78A93B9-77DD-47C5-B64F-67DEF3F27E28}">
      <dgm:prSet/>
      <dgm:spPr/>
      <dgm:t>
        <a:bodyPr/>
        <a:lstStyle/>
        <a:p>
          <a:endParaRPr lang="en-US"/>
        </a:p>
      </dgm:t>
    </dgm:pt>
    <dgm:pt modelId="{DA07C296-A53A-4B3F-B810-2FB339E651BB}">
      <dgm:prSet phldrT="[Text]"/>
      <dgm:spPr/>
      <dgm:t>
        <a:bodyPr/>
        <a:lstStyle/>
        <a:p>
          <a:r>
            <a:rPr lang="en-US" dirty="0" smtClean="0"/>
            <a:t>OCM BOCES Programs</a:t>
          </a:r>
          <a:endParaRPr lang="en-US" dirty="0"/>
        </a:p>
      </dgm:t>
    </dgm:pt>
    <dgm:pt modelId="{98E45879-E648-4FFD-9203-BB22F5099C25}" type="parTrans" cxnId="{7DA6D987-6261-4EA0-9D6A-5ADBB19027D6}">
      <dgm:prSet/>
      <dgm:spPr/>
      <dgm:t>
        <a:bodyPr/>
        <a:lstStyle/>
        <a:p>
          <a:endParaRPr lang="en-US"/>
        </a:p>
      </dgm:t>
    </dgm:pt>
    <dgm:pt modelId="{270938EA-A251-4A24-8FBA-46692A959FE3}" type="sibTrans" cxnId="{7DA6D987-6261-4EA0-9D6A-5ADBB19027D6}">
      <dgm:prSet/>
      <dgm:spPr/>
      <dgm:t>
        <a:bodyPr/>
        <a:lstStyle/>
        <a:p>
          <a:endParaRPr lang="en-US"/>
        </a:p>
      </dgm:t>
    </dgm:pt>
    <dgm:pt modelId="{03622AAD-D08A-48E5-B4B6-19CEE9A2C457}">
      <dgm:prSet phldrT="[Text]" custT="1"/>
      <dgm:spPr/>
      <dgm:t>
        <a:bodyPr/>
        <a:lstStyle/>
        <a:p>
          <a:r>
            <a:rPr lang="en-US" sz="1800" dirty="0" smtClean="0"/>
            <a:t>Innovation Tech at the Career Academy </a:t>
          </a:r>
          <a:r>
            <a:rPr lang="en-US" sz="1400" dirty="0" smtClean="0"/>
            <a:t>(opened September 2014)</a:t>
          </a:r>
          <a:endParaRPr lang="en-US" sz="1400" dirty="0"/>
        </a:p>
      </dgm:t>
    </dgm:pt>
    <dgm:pt modelId="{8C9F428E-F51A-4953-93F5-B6A2FDDD2325}" type="parTrans" cxnId="{981DF9D7-CC4F-4E87-B24B-C4F0B93D5A3E}">
      <dgm:prSet/>
      <dgm:spPr/>
      <dgm:t>
        <a:bodyPr/>
        <a:lstStyle/>
        <a:p>
          <a:endParaRPr lang="en-US"/>
        </a:p>
      </dgm:t>
    </dgm:pt>
    <dgm:pt modelId="{06D6EB88-7ABB-46DE-8F19-3CA04053C068}" type="sibTrans" cxnId="{981DF9D7-CC4F-4E87-B24B-C4F0B93D5A3E}">
      <dgm:prSet/>
      <dgm:spPr/>
      <dgm:t>
        <a:bodyPr/>
        <a:lstStyle/>
        <a:p>
          <a:endParaRPr lang="en-US"/>
        </a:p>
      </dgm:t>
    </dgm:pt>
    <dgm:pt modelId="{738B1193-443A-4A1D-8145-505C46FAAE82}">
      <dgm:prSet phldrT="[Text]"/>
      <dgm:spPr/>
      <dgm:t>
        <a:bodyPr/>
        <a:lstStyle/>
        <a:p>
          <a:r>
            <a:rPr lang="en-US" dirty="0" smtClean="0"/>
            <a:t>District/School-Based</a:t>
          </a:r>
          <a:endParaRPr lang="en-US" dirty="0"/>
        </a:p>
      </dgm:t>
    </dgm:pt>
    <dgm:pt modelId="{90A1FBF6-C047-4090-AA67-BF945B2E00DA}" type="parTrans" cxnId="{E10768FC-EE33-42B8-B08E-BC1DC0532C7D}">
      <dgm:prSet/>
      <dgm:spPr/>
      <dgm:t>
        <a:bodyPr/>
        <a:lstStyle/>
        <a:p>
          <a:endParaRPr lang="en-US"/>
        </a:p>
      </dgm:t>
    </dgm:pt>
    <dgm:pt modelId="{127B2FC7-AD10-4161-B182-868D3772D334}" type="sibTrans" cxnId="{E10768FC-EE33-42B8-B08E-BC1DC0532C7D}">
      <dgm:prSet/>
      <dgm:spPr/>
      <dgm:t>
        <a:bodyPr/>
        <a:lstStyle/>
        <a:p>
          <a:endParaRPr lang="en-US"/>
        </a:p>
      </dgm:t>
    </dgm:pt>
    <dgm:pt modelId="{7726EA1F-609F-4A30-B634-22368272C805}">
      <dgm:prSet phldrT="[Text]" custT="1"/>
      <dgm:spPr/>
      <dgm:t>
        <a:bodyPr/>
        <a:lstStyle/>
        <a:p>
          <a:r>
            <a:rPr lang="en-US" sz="1400" dirty="0" smtClean="0"/>
            <a:t>Integrated PBL Courses</a:t>
          </a:r>
          <a:endParaRPr lang="en-US" sz="1400" dirty="0"/>
        </a:p>
      </dgm:t>
    </dgm:pt>
    <dgm:pt modelId="{A4EC540E-872D-4370-BAFE-ABB9E5DCEDEC}" type="parTrans" cxnId="{5ED5CFD1-6B38-43DC-813D-4B49044DDE99}">
      <dgm:prSet/>
      <dgm:spPr/>
      <dgm:t>
        <a:bodyPr/>
        <a:lstStyle/>
        <a:p>
          <a:endParaRPr lang="en-US"/>
        </a:p>
      </dgm:t>
    </dgm:pt>
    <dgm:pt modelId="{B236DAA9-6516-49B2-AC7C-E7A89439AAB1}" type="sibTrans" cxnId="{5ED5CFD1-6B38-43DC-813D-4B49044DDE99}">
      <dgm:prSet/>
      <dgm:spPr/>
      <dgm:t>
        <a:bodyPr/>
        <a:lstStyle/>
        <a:p>
          <a:endParaRPr lang="en-US"/>
        </a:p>
      </dgm:t>
    </dgm:pt>
    <dgm:pt modelId="{8C224967-E907-41A5-A5C6-BE1EA52918DF}">
      <dgm:prSet phldrT="[Text]" custT="1"/>
      <dgm:spPr/>
      <dgm:t>
        <a:bodyPr/>
        <a:lstStyle/>
        <a:p>
          <a:r>
            <a:rPr lang="en-US" sz="1600" dirty="0" smtClean="0"/>
            <a:t>Future School Adoption</a:t>
          </a:r>
          <a:endParaRPr lang="en-US" sz="1600" dirty="0"/>
        </a:p>
      </dgm:t>
    </dgm:pt>
    <dgm:pt modelId="{1CD74A48-144C-4A67-A515-5766B05DE7AF}" type="parTrans" cxnId="{E840F403-C4BD-4A8F-BF41-CC71BF6C7698}">
      <dgm:prSet/>
      <dgm:spPr/>
      <dgm:t>
        <a:bodyPr/>
        <a:lstStyle/>
        <a:p>
          <a:endParaRPr lang="en-US"/>
        </a:p>
      </dgm:t>
    </dgm:pt>
    <dgm:pt modelId="{BD812FB2-214B-490E-92CC-D49D98CB16AC}" type="sibTrans" cxnId="{E840F403-C4BD-4A8F-BF41-CC71BF6C7698}">
      <dgm:prSet/>
      <dgm:spPr/>
      <dgm:t>
        <a:bodyPr/>
        <a:lstStyle/>
        <a:p>
          <a:endParaRPr lang="en-US"/>
        </a:p>
      </dgm:t>
    </dgm:pt>
    <dgm:pt modelId="{986A6B43-BE83-4938-B2C5-1B7B8B8136F9}" type="pres">
      <dgm:prSet presAssocID="{7B795F7A-BE04-49E6-B067-075BAE36CA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DF7C9-7E9E-4E54-AA68-2D5F9C6D14ED}" type="pres">
      <dgm:prSet presAssocID="{B0B4A088-CE6A-43E1-AC19-AA5753B070FE}" presName="compNode" presStyleCnt="0"/>
      <dgm:spPr/>
    </dgm:pt>
    <dgm:pt modelId="{F4567CED-D56B-442D-8A9A-00FFEDE1361D}" type="pres">
      <dgm:prSet presAssocID="{B0B4A088-CE6A-43E1-AC19-AA5753B070FE}" presName="aNode" presStyleLbl="bgShp" presStyleIdx="0" presStyleCnt="3"/>
      <dgm:spPr/>
      <dgm:t>
        <a:bodyPr/>
        <a:lstStyle/>
        <a:p>
          <a:endParaRPr lang="en-US"/>
        </a:p>
      </dgm:t>
    </dgm:pt>
    <dgm:pt modelId="{C4CBDE6C-B320-4257-B1EF-05F53616A086}" type="pres">
      <dgm:prSet presAssocID="{B0B4A088-CE6A-43E1-AC19-AA5753B070FE}" presName="textNode" presStyleLbl="bgShp" presStyleIdx="0" presStyleCnt="3"/>
      <dgm:spPr/>
      <dgm:t>
        <a:bodyPr/>
        <a:lstStyle/>
        <a:p>
          <a:endParaRPr lang="en-US"/>
        </a:p>
      </dgm:t>
    </dgm:pt>
    <dgm:pt modelId="{8203C983-39A6-4951-A689-76FD716DB27B}" type="pres">
      <dgm:prSet presAssocID="{B0B4A088-CE6A-43E1-AC19-AA5753B070FE}" presName="compChildNode" presStyleCnt="0"/>
      <dgm:spPr/>
    </dgm:pt>
    <dgm:pt modelId="{66EFF7F6-87DB-4DC1-BD95-A603987CA4D0}" type="pres">
      <dgm:prSet presAssocID="{B0B4A088-CE6A-43E1-AC19-AA5753B070FE}" presName="theInnerList" presStyleCnt="0"/>
      <dgm:spPr/>
    </dgm:pt>
    <dgm:pt modelId="{24D0780B-02BC-4063-92C5-762CEA7602C1}" type="pres">
      <dgm:prSet presAssocID="{15E3CACE-96D5-4A11-8DEA-7F5BBFB31C5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67EC5-D262-4CA8-AD6A-B55D1AE36836}" type="pres">
      <dgm:prSet presAssocID="{B0B4A088-CE6A-43E1-AC19-AA5753B070FE}" presName="aSpace" presStyleCnt="0"/>
      <dgm:spPr/>
    </dgm:pt>
    <dgm:pt modelId="{1AD4F6FE-E512-481F-AF92-B7EA8C414B75}" type="pres">
      <dgm:prSet presAssocID="{DA07C296-A53A-4B3F-B810-2FB339E651BB}" presName="compNode" presStyleCnt="0"/>
      <dgm:spPr/>
    </dgm:pt>
    <dgm:pt modelId="{F2F890CB-F360-4C3C-B782-BCC6488BCC18}" type="pres">
      <dgm:prSet presAssocID="{DA07C296-A53A-4B3F-B810-2FB339E651BB}" presName="aNode" presStyleLbl="bgShp" presStyleIdx="1" presStyleCnt="3"/>
      <dgm:spPr/>
      <dgm:t>
        <a:bodyPr/>
        <a:lstStyle/>
        <a:p>
          <a:endParaRPr lang="en-US"/>
        </a:p>
      </dgm:t>
    </dgm:pt>
    <dgm:pt modelId="{4D31BCA0-C8DD-4D51-95FA-78FFAF6CC42C}" type="pres">
      <dgm:prSet presAssocID="{DA07C296-A53A-4B3F-B810-2FB339E651BB}" presName="textNode" presStyleLbl="bgShp" presStyleIdx="1" presStyleCnt="3"/>
      <dgm:spPr/>
      <dgm:t>
        <a:bodyPr/>
        <a:lstStyle/>
        <a:p>
          <a:endParaRPr lang="en-US"/>
        </a:p>
      </dgm:t>
    </dgm:pt>
    <dgm:pt modelId="{19371445-EC5B-4457-8783-4CA53F785988}" type="pres">
      <dgm:prSet presAssocID="{DA07C296-A53A-4B3F-B810-2FB339E651BB}" presName="compChildNode" presStyleCnt="0"/>
      <dgm:spPr/>
    </dgm:pt>
    <dgm:pt modelId="{365229EB-0D05-47F7-A32C-E5EB43CC1C71}" type="pres">
      <dgm:prSet presAssocID="{DA07C296-A53A-4B3F-B810-2FB339E651BB}" presName="theInnerList" presStyleCnt="0"/>
      <dgm:spPr/>
    </dgm:pt>
    <dgm:pt modelId="{AD8DB558-52F6-409E-B32D-EC6917C2022F}" type="pres">
      <dgm:prSet presAssocID="{03622AAD-D08A-48E5-B4B6-19CEE9A2C457}" presName="childNode" presStyleLbl="node1" presStyleIdx="1" presStyleCnt="4" custLinFactNeighborX="-1627" custLinFactNeighborY="-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3D44-7348-49F7-9096-2343C874B9D3}" type="pres">
      <dgm:prSet presAssocID="{DA07C296-A53A-4B3F-B810-2FB339E651BB}" presName="aSpace" presStyleCnt="0"/>
      <dgm:spPr/>
    </dgm:pt>
    <dgm:pt modelId="{56AAB5E6-4DAC-4453-A4C4-67C8A8163C36}" type="pres">
      <dgm:prSet presAssocID="{738B1193-443A-4A1D-8145-505C46FAAE82}" presName="compNode" presStyleCnt="0"/>
      <dgm:spPr/>
    </dgm:pt>
    <dgm:pt modelId="{31C3F820-0901-425D-8FCD-EEE0B47AC6AD}" type="pres">
      <dgm:prSet presAssocID="{738B1193-443A-4A1D-8145-505C46FAAE82}" presName="aNode" presStyleLbl="bgShp" presStyleIdx="2" presStyleCnt="3"/>
      <dgm:spPr/>
      <dgm:t>
        <a:bodyPr/>
        <a:lstStyle/>
        <a:p>
          <a:endParaRPr lang="en-US"/>
        </a:p>
      </dgm:t>
    </dgm:pt>
    <dgm:pt modelId="{7198E9DC-875F-4BE2-817D-B13776C1B0B9}" type="pres">
      <dgm:prSet presAssocID="{738B1193-443A-4A1D-8145-505C46FAAE82}" presName="textNode" presStyleLbl="bgShp" presStyleIdx="2" presStyleCnt="3"/>
      <dgm:spPr/>
      <dgm:t>
        <a:bodyPr/>
        <a:lstStyle/>
        <a:p>
          <a:endParaRPr lang="en-US"/>
        </a:p>
      </dgm:t>
    </dgm:pt>
    <dgm:pt modelId="{12E5F7C9-5046-491B-8E3E-C8233F280405}" type="pres">
      <dgm:prSet presAssocID="{738B1193-443A-4A1D-8145-505C46FAAE82}" presName="compChildNode" presStyleCnt="0"/>
      <dgm:spPr/>
    </dgm:pt>
    <dgm:pt modelId="{4839C975-5B7D-40AB-9E8E-D167FE52D4AD}" type="pres">
      <dgm:prSet presAssocID="{738B1193-443A-4A1D-8145-505C46FAAE82}" presName="theInnerList" presStyleCnt="0"/>
      <dgm:spPr/>
    </dgm:pt>
    <dgm:pt modelId="{FB4750C2-7BBE-49DE-BEC7-C1503DD3ADE9}" type="pres">
      <dgm:prSet presAssocID="{7726EA1F-609F-4A30-B634-22368272C80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7B387-03C8-48CE-A9F2-0122A7A3E41E}" type="pres">
      <dgm:prSet presAssocID="{7726EA1F-609F-4A30-B634-22368272C805}" presName="aSpace2" presStyleCnt="0"/>
      <dgm:spPr/>
    </dgm:pt>
    <dgm:pt modelId="{B86FED4C-1FBE-43DE-85B3-387D00E8EB31}" type="pres">
      <dgm:prSet presAssocID="{8C224967-E907-41A5-A5C6-BE1EA52918D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A1099A-B559-4E00-8861-92DF323A53B3}" type="presOf" srcId="{738B1193-443A-4A1D-8145-505C46FAAE82}" destId="{31C3F820-0901-425D-8FCD-EEE0B47AC6AD}" srcOrd="0" destOrd="0" presId="urn:microsoft.com/office/officeart/2005/8/layout/lProcess2"/>
    <dgm:cxn modelId="{45B7340E-7509-47EB-8207-5B01FFD44A30}" type="presOf" srcId="{738B1193-443A-4A1D-8145-505C46FAAE82}" destId="{7198E9DC-875F-4BE2-817D-B13776C1B0B9}" srcOrd="1" destOrd="0" presId="urn:microsoft.com/office/officeart/2005/8/layout/lProcess2"/>
    <dgm:cxn modelId="{C87F2157-57D3-4383-83DB-660ECC097CC1}" type="presOf" srcId="{B0B4A088-CE6A-43E1-AC19-AA5753B070FE}" destId="{F4567CED-D56B-442D-8A9A-00FFEDE1361D}" srcOrd="0" destOrd="0" presId="urn:microsoft.com/office/officeart/2005/8/layout/lProcess2"/>
    <dgm:cxn modelId="{7DA6D987-6261-4EA0-9D6A-5ADBB19027D6}" srcId="{7B795F7A-BE04-49E6-B067-075BAE36CAD4}" destId="{DA07C296-A53A-4B3F-B810-2FB339E651BB}" srcOrd="1" destOrd="0" parTransId="{98E45879-E648-4FFD-9203-BB22F5099C25}" sibTransId="{270938EA-A251-4A24-8FBA-46692A959FE3}"/>
    <dgm:cxn modelId="{B78A93B9-77DD-47C5-B64F-67DEF3F27E28}" srcId="{B0B4A088-CE6A-43E1-AC19-AA5753B070FE}" destId="{15E3CACE-96D5-4A11-8DEA-7F5BBFB31C59}" srcOrd="0" destOrd="0" parTransId="{D930A7DE-B055-4119-B987-721D0A711A02}" sibTransId="{F3E7E626-09E1-496F-B8C7-F56F1AB6AC1B}"/>
    <dgm:cxn modelId="{3916167C-1CFB-4D9B-BBFD-388FDC953551}" type="presOf" srcId="{7726EA1F-609F-4A30-B634-22368272C805}" destId="{FB4750C2-7BBE-49DE-BEC7-C1503DD3ADE9}" srcOrd="0" destOrd="0" presId="urn:microsoft.com/office/officeart/2005/8/layout/lProcess2"/>
    <dgm:cxn modelId="{BF977FA7-D1D4-456B-965C-A89AB0EA2DC0}" type="presOf" srcId="{DA07C296-A53A-4B3F-B810-2FB339E651BB}" destId="{F2F890CB-F360-4C3C-B782-BCC6488BCC18}" srcOrd="0" destOrd="0" presId="urn:microsoft.com/office/officeart/2005/8/layout/lProcess2"/>
    <dgm:cxn modelId="{E840F403-C4BD-4A8F-BF41-CC71BF6C7698}" srcId="{738B1193-443A-4A1D-8145-505C46FAAE82}" destId="{8C224967-E907-41A5-A5C6-BE1EA52918DF}" srcOrd="1" destOrd="0" parTransId="{1CD74A48-144C-4A67-A515-5766B05DE7AF}" sibTransId="{BD812FB2-214B-490E-92CC-D49D98CB16AC}"/>
    <dgm:cxn modelId="{E4FC3CE5-527F-4C8A-A89A-F419BDE834C8}" type="presOf" srcId="{DA07C296-A53A-4B3F-B810-2FB339E651BB}" destId="{4D31BCA0-C8DD-4D51-95FA-78FFAF6CC42C}" srcOrd="1" destOrd="0" presId="urn:microsoft.com/office/officeart/2005/8/layout/lProcess2"/>
    <dgm:cxn modelId="{5ED5CFD1-6B38-43DC-813D-4B49044DDE99}" srcId="{738B1193-443A-4A1D-8145-505C46FAAE82}" destId="{7726EA1F-609F-4A30-B634-22368272C805}" srcOrd="0" destOrd="0" parTransId="{A4EC540E-872D-4370-BAFE-ABB9E5DCEDEC}" sibTransId="{B236DAA9-6516-49B2-AC7C-E7A89439AAB1}"/>
    <dgm:cxn modelId="{CD78A286-79C1-4C77-B8C6-EB1EB1951BAB}" srcId="{7B795F7A-BE04-49E6-B067-075BAE36CAD4}" destId="{B0B4A088-CE6A-43E1-AC19-AA5753B070FE}" srcOrd="0" destOrd="0" parTransId="{6AA00011-BFEE-4343-8D13-A597F659CB1E}" sibTransId="{A820E71E-492F-4A3A-8950-EE71DCC965F0}"/>
    <dgm:cxn modelId="{332C914C-7C9B-4DB5-A809-0D268473FC9A}" type="presOf" srcId="{8C224967-E907-41A5-A5C6-BE1EA52918DF}" destId="{B86FED4C-1FBE-43DE-85B3-387D00E8EB31}" srcOrd="0" destOrd="0" presId="urn:microsoft.com/office/officeart/2005/8/layout/lProcess2"/>
    <dgm:cxn modelId="{75CD1BF2-C18E-42C3-8EE4-296B48111DA9}" type="presOf" srcId="{15E3CACE-96D5-4A11-8DEA-7F5BBFB31C59}" destId="{24D0780B-02BC-4063-92C5-762CEA7602C1}" srcOrd="0" destOrd="0" presId="urn:microsoft.com/office/officeart/2005/8/layout/lProcess2"/>
    <dgm:cxn modelId="{E10768FC-EE33-42B8-B08E-BC1DC0532C7D}" srcId="{7B795F7A-BE04-49E6-B067-075BAE36CAD4}" destId="{738B1193-443A-4A1D-8145-505C46FAAE82}" srcOrd="2" destOrd="0" parTransId="{90A1FBF6-C047-4090-AA67-BF945B2E00DA}" sibTransId="{127B2FC7-AD10-4161-B182-868D3772D334}"/>
    <dgm:cxn modelId="{981DF9D7-CC4F-4E87-B24B-C4F0B93D5A3E}" srcId="{DA07C296-A53A-4B3F-B810-2FB339E651BB}" destId="{03622AAD-D08A-48E5-B4B6-19CEE9A2C457}" srcOrd="0" destOrd="0" parTransId="{8C9F428E-F51A-4953-93F5-B6A2FDDD2325}" sibTransId="{06D6EB88-7ABB-46DE-8F19-3CA04053C068}"/>
    <dgm:cxn modelId="{E7ACE2BE-9146-4B9F-9889-9ECF95FF450F}" type="presOf" srcId="{03622AAD-D08A-48E5-B4B6-19CEE9A2C457}" destId="{AD8DB558-52F6-409E-B32D-EC6917C2022F}" srcOrd="0" destOrd="0" presId="urn:microsoft.com/office/officeart/2005/8/layout/lProcess2"/>
    <dgm:cxn modelId="{F3A8A0D5-4024-4C20-9E37-59EF0535D3F3}" type="presOf" srcId="{7B795F7A-BE04-49E6-B067-075BAE36CAD4}" destId="{986A6B43-BE83-4938-B2C5-1B7B8B8136F9}" srcOrd="0" destOrd="0" presId="urn:microsoft.com/office/officeart/2005/8/layout/lProcess2"/>
    <dgm:cxn modelId="{9ABC78A0-8640-4E50-AD6E-52E146C9B3F4}" type="presOf" srcId="{B0B4A088-CE6A-43E1-AC19-AA5753B070FE}" destId="{C4CBDE6C-B320-4257-B1EF-05F53616A086}" srcOrd="1" destOrd="0" presId="urn:microsoft.com/office/officeart/2005/8/layout/lProcess2"/>
    <dgm:cxn modelId="{EA7B7249-119F-4BA1-B6DD-3FF92E466F34}" type="presParOf" srcId="{986A6B43-BE83-4938-B2C5-1B7B8B8136F9}" destId="{1A5DF7C9-7E9E-4E54-AA68-2D5F9C6D14ED}" srcOrd="0" destOrd="0" presId="urn:microsoft.com/office/officeart/2005/8/layout/lProcess2"/>
    <dgm:cxn modelId="{39355CC3-EECA-4563-88D6-8CAE12F11CD2}" type="presParOf" srcId="{1A5DF7C9-7E9E-4E54-AA68-2D5F9C6D14ED}" destId="{F4567CED-D56B-442D-8A9A-00FFEDE1361D}" srcOrd="0" destOrd="0" presId="urn:microsoft.com/office/officeart/2005/8/layout/lProcess2"/>
    <dgm:cxn modelId="{3E7C1DAE-618B-4DA8-820F-140170E90AC7}" type="presParOf" srcId="{1A5DF7C9-7E9E-4E54-AA68-2D5F9C6D14ED}" destId="{C4CBDE6C-B320-4257-B1EF-05F53616A086}" srcOrd="1" destOrd="0" presId="urn:microsoft.com/office/officeart/2005/8/layout/lProcess2"/>
    <dgm:cxn modelId="{E67B1B65-59B5-4EAD-8348-93384487650F}" type="presParOf" srcId="{1A5DF7C9-7E9E-4E54-AA68-2D5F9C6D14ED}" destId="{8203C983-39A6-4951-A689-76FD716DB27B}" srcOrd="2" destOrd="0" presId="urn:microsoft.com/office/officeart/2005/8/layout/lProcess2"/>
    <dgm:cxn modelId="{314EE110-F30D-4B60-A250-9EFFC5096A31}" type="presParOf" srcId="{8203C983-39A6-4951-A689-76FD716DB27B}" destId="{66EFF7F6-87DB-4DC1-BD95-A603987CA4D0}" srcOrd="0" destOrd="0" presId="urn:microsoft.com/office/officeart/2005/8/layout/lProcess2"/>
    <dgm:cxn modelId="{06458220-0578-428C-AB04-4684ADA7DC7C}" type="presParOf" srcId="{66EFF7F6-87DB-4DC1-BD95-A603987CA4D0}" destId="{24D0780B-02BC-4063-92C5-762CEA7602C1}" srcOrd="0" destOrd="0" presId="urn:microsoft.com/office/officeart/2005/8/layout/lProcess2"/>
    <dgm:cxn modelId="{126C2FC2-4633-4761-BE4A-EE15E4A17E74}" type="presParOf" srcId="{986A6B43-BE83-4938-B2C5-1B7B8B8136F9}" destId="{05367EC5-D262-4CA8-AD6A-B55D1AE36836}" srcOrd="1" destOrd="0" presId="urn:microsoft.com/office/officeart/2005/8/layout/lProcess2"/>
    <dgm:cxn modelId="{B00A656C-5285-4085-BF2A-E02FBA62ACDF}" type="presParOf" srcId="{986A6B43-BE83-4938-B2C5-1B7B8B8136F9}" destId="{1AD4F6FE-E512-481F-AF92-B7EA8C414B75}" srcOrd="2" destOrd="0" presId="urn:microsoft.com/office/officeart/2005/8/layout/lProcess2"/>
    <dgm:cxn modelId="{F97BBC26-8D91-496B-8A00-455991A4725E}" type="presParOf" srcId="{1AD4F6FE-E512-481F-AF92-B7EA8C414B75}" destId="{F2F890CB-F360-4C3C-B782-BCC6488BCC18}" srcOrd="0" destOrd="0" presId="urn:microsoft.com/office/officeart/2005/8/layout/lProcess2"/>
    <dgm:cxn modelId="{1B242950-C062-4968-B8FD-36A491BA0C66}" type="presParOf" srcId="{1AD4F6FE-E512-481F-AF92-B7EA8C414B75}" destId="{4D31BCA0-C8DD-4D51-95FA-78FFAF6CC42C}" srcOrd="1" destOrd="0" presId="urn:microsoft.com/office/officeart/2005/8/layout/lProcess2"/>
    <dgm:cxn modelId="{3FFFA604-57A2-4796-BB73-5CBECE98132D}" type="presParOf" srcId="{1AD4F6FE-E512-481F-AF92-B7EA8C414B75}" destId="{19371445-EC5B-4457-8783-4CA53F785988}" srcOrd="2" destOrd="0" presId="urn:microsoft.com/office/officeart/2005/8/layout/lProcess2"/>
    <dgm:cxn modelId="{1B4D22A4-2E2C-4A59-A1C0-2823DFABC1DC}" type="presParOf" srcId="{19371445-EC5B-4457-8783-4CA53F785988}" destId="{365229EB-0D05-47F7-A32C-E5EB43CC1C71}" srcOrd="0" destOrd="0" presId="urn:microsoft.com/office/officeart/2005/8/layout/lProcess2"/>
    <dgm:cxn modelId="{36D2F19D-0148-46DD-B228-B509864179D4}" type="presParOf" srcId="{365229EB-0D05-47F7-A32C-E5EB43CC1C71}" destId="{AD8DB558-52F6-409E-B32D-EC6917C2022F}" srcOrd="0" destOrd="0" presId="urn:microsoft.com/office/officeart/2005/8/layout/lProcess2"/>
    <dgm:cxn modelId="{A899B133-D60F-448B-AE61-4F3A323E8980}" type="presParOf" srcId="{986A6B43-BE83-4938-B2C5-1B7B8B8136F9}" destId="{AB123D44-7348-49F7-9096-2343C874B9D3}" srcOrd="3" destOrd="0" presId="urn:microsoft.com/office/officeart/2005/8/layout/lProcess2"/>
    <dgm:cxn modelId="{DFC8876F-AE87-41CC-9FA5-00894F0D8AF7}" type="presParOf" srcId="{986A6B43-BE83-4938-B2C5-1B7B8B8136F9}" destId="{56AAB5E6-4DAC-4453-A4C4-67C8A8163C36}" srcOrd="4" destOrd="0" presId="urn:microsoft.com/office/officeart/2005/8/layout/lProcess2"/>
    <dgm:cxn modelId="{F8EEE335-4C4F-4845-81C3-C1110A1AC4D2}" type="presParOf" srcId="{56AAB5E6-4DAC-4453-A4C4-67C8A8163C36}" destId="{31C3F820-0901-425D-8FCD-EEE0B47AC6AD}" srcOrd="0" destOrd="0" presId="urn:microsoft.com/office/officeart/2005/8/layout/lProcess2"/>
    <dgm:cxn modelId="{77333DB5-9D5A-4F47-B6E4-BD89EF6C27EA}" type="presParOf" srcId="{56AAB5E6-4DAC-4453-A4C4-67C8A8163C36}" destId="{7198E9DC-875F-4BE2-817D-B13776C1B0B9}" srcOrd="1" destOrd="0" presId="urn:microsoft.com/office/officeart/2005/8/layout/lProcess2"/>
    <dgm:cxn modelId="{840A12F9-4EE8-467F-A87C-F028308F5ED4}" type="presParOf" srcId="{56AAB5E6-4DAC-4453-A4C4-67C8A8163C36}" destId="{12E5F7C9-5046-491B-8E3E-C8233F280405}" srcOrd="2" destOrd="0" presId="urn:microsoft.com/office/officeart/2005/8/layout/lProcess2"/>
    <dgm:cxn modelId="{72CD1EDD-EED7-4BC9-BFE6-81C362278381}" type="presParOf" srcId="{12E5F7C9-5046-491B-8E3E-C8233F280405}" destId="{4839C975-5B7D-40AB-9E8E-D167FE52D4AD}" srcOrd="0" destOrd="0" presId="urn:microsoft.com/office/officeart/2005/8/layout/lProcess2"/>
    <dgm:cxn modelId="{EF971C7D-14A0-4803-9CAA-5F763D347981}" type="presParOf" srcId="{4839C975-5B7D-40AB-9E8E-D167FE52D4AD}" destId="{FB4750C2-7BBE-49DE-BEC7-C1503DD3ADE9}" srcOrd="0" destOrd="0" presId="urn:microsoft.com/office/officeart/2005/8/layout/lProcess2"/>
    <dgm:cxn modelId="{258B0AA3-41A1-4A6F-B5F4-6450FE42EF4D}" type="presParOf" srcId="{4839C975-5B7D-40AB-9E8E-D167FE52D4AD}" destId="{3717B387-03C8-48CE-A9F2-0122A7A3E41E}" srcOrd="1" destOrd="0" presId="urn:microsoft.com/office/officeart/2005/8/layout/lProcess2"/>
    <dgm:cxn modelId="{37E5693B-3C9C-4B63-B60F-CAEC47C5BB58}" type="presParOf" srcId="{4839C975-5B7D-40AB-9E8E-D167FE52D4AD}" destId="{B86FED4C-1FBE-43DE-85B3-387D00E8EB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67CED-D56B-442D-8A9A-00FFEDE1361D}">
      <dsp:nvSpPr>
        <dsp:cNvPr id="0" name=""/>
        <dsp:cNvSpPr/>
      </dsp:nvSpPr>
      <dsp:spPr>
        <a:xfrm>
          <a:off x="562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Tech High School</a:t>
          </a:r>
          <a:endParaRPr lang="en-US" sz="1600" kern="1200" dirty="0"/>
        </a:p>
      </dsp:txBody>
      <dsp:txXfrm>
        <a:off x="562" y="0"/>
        <a:ext cx="1463166" cy="882650"/>
      </dsp:txXfrm>
    </dsp:sp>
    <dsp:sp modelId="{24D0780B-02BC-4063-92C5-762CEA7602C1}">
      <dsp:nvSpPr>
        <dsp:cNvPr id="0" name=""/>
        <dsp:cNvSpPr/>
      </dsp:nvSpPr>
      <dsp:spPr>
        <a:xfrm>
          <a:off x="146879" y="88265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Seven Valleys New Tech Academy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(opening September 2016)</a:t>
          </a:r>
          <a:endParaRPr lang="en-US" sz="1200" kern="1200" dirty="0"/>
        </a:p>
      </dsp:txBody>
      <dsp:txXfrm>
        <a:off x="181163" y="916934"/>
        <a:ext cx="1101965" cy="1843841"/>
      </dsp:txXfrm>
    </dsp:sp>
    <dsp:sp modelId="{F2F890CB-F360-4C3C-B782-BCC6488BCC18}">
      <dsp:nvSpPr>
        <dsp:cNvPr id="0" name=""/>
        <dsp:cNvSpPr/>
      </dsp:nvSpPr>
      <dsp:spPr>
        <a:xfrm>
          <a:off x="1573466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OCM BOCES Programs</a:t>
          </a:r>
          <a:endParaRPr lang="en-US" sz="1600" kern="1200" dirty="0"/>
        </a:p>
      </dsp:txBody>
      <dsp:txXfrm>
        <a:off x="1573466" y="0"/>
        <a:ext cx="1463166" cy="882650"/>
      </dsp:txXfrm>
    </dsp:sp>
    <dsp:sp modelId="{AD8DB558-52F6-409E-B32D-EC6917C2022F}">
      <dsp:nvSpPr>
        <dsp:cNvPr id="0" name=""/>
        <dsp:cNvSpPr/>
      </dsp:nvSpPr>
      <dsp:spPr>
        <a:xfrm>
          <a:off x="1700738" y="86081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Innovation Tech at the Career Academy </a:t>
          </a:r>
          <a:r>
            <a:rPr lang="en-US" sz="1400" kern="1200" dirty="0" smtClean="0"/>
            <a:t>(opened September 2014)</a:t>
          </a:r>
          <a:endParaRPr lang="en-US" sz="1400" kern="1200" dirty="0"/>
        </a:p>
      </dsp:txBody>
      <dsp:txXfrm>
        <a:off x="1735022" y="895094"/>
        <a:ext cx="1101965" cy="1843841"/>
      </dsp:txXfrm>
    </dsp:sp>
    <dsp:sp modelId="{31C3F820-0901-425D-8FCD-EEE0B47AC6AD}">
      <dsp:nvSpPr>
        <dsp:cNvPr id="0" name=""/>
        <dsp:cNvSpPr/>
      </dsp:nvSpPr>
      <dsp:spPr>
        <a:xfrm>
          <a:off x="3146370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District/School-Based</a:t>
          </a:r>
          <a:endParaRPr lang="en-US" sz="1600" kern="1200" dirty="0"/>
        </a:p>
      </dsp:txBody>
      <dsp:txXfrm>
        <a:off x="3146370" y="0"/>
        <a:ext cx="1463166" cy="882650"/>
      </dsp:txXfrm>
    </dsp:sp>
    <dsp:sp modelId="{FB4750C2-7BBE-49DE-BEC7-C1503DD3ADE9}">
      <dsp:nvSpPr>
        <dsp:cNvPr id="0" name=""/>
        <dsp:cNvSpPr/>
      </dsp:nvSpPr>
      <dsp:spPr>
        <a:xfrm>
          <a:off x="3292687" y="883512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Integrated PBL Courses</a:t>
          </a:r>
          <a:endParaRPr lang="en-US" sz="1400" kern="1200" dirty="0"/>
        </a:p>
      </dsp:txBody>
      <dsp:txXfrm>
        <a:off x="3318669" y="909494"/>
        <a:ext cx="1118569" cy="835139"/>
      </dsp:txXfrm>
    </dsp:sp>
    <dsp:sp modelId="{B86FED4C-1FBE-43DE-85B3-387D00E8EB31}">
      <dsp:nvSpPr>
        <dsp:cNvPr id="0" name=""/>
        <dsp:cNvSpPr/>
      </dsp:nvSpPr>
      <dsp:spPr>
        <a:xfrm>
          <a:off x="3292687" y="1907093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Future School Adoption</a:t>
          </a:r>
          <a:endParaRPr lang="en-US" sz="1600" kern="1200" dirty="0"/>
        </a:p>
      </dsp:txBody>
      <dsp:txXfrm>
        <a:off x="3318669" y="1933075"/>
        <a:ext cx="1118569" cy="835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8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A01CE-A08B-4127-9DE0-6702ADA488AD}" type="datetimeFigureOut">
              <a:rPr lang="en-US" smtClean="0"/>
              <a:t>11/7/2015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9B627-A400-466B-995D-67EB151DF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3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5838">
              <a:defRPr/>
            </a:pPr>
            <a:r>
              <a:rPr lang="en-US" dirty="0" smtClean="0"/>
              <a:t>Steve and Colleen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38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1DCD9-46E1-4DF6-BBA4-670E0B8CAD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59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67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42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13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Rebecca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57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63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 and 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02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63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63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6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5838">
              <a:defRPr/>
            </a:pPr>
            <a:r>
              <a:rPr lang="en-US" dirty="0" smtClean="0"/>
              <a:t>Steve and Colleen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63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1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20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26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29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72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98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0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20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92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32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5838">
              <a:defRPr/>
            </a:pPr>
            <a:r>
              <a:rPr lang="en-US" dirty="0" smtClean="0"/>
              <a:t>Colleen and Steve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63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220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18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186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4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42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46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6080A-1E23-4365-911F-D074FFED634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94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60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15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1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0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EEAD-BA2C-4BBB-9C64-3173B8194C13}" type="datetimeFigureOut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4879-95C8-4587-80C7-82FCE6C0726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37322" r="60539" b="51873"/>
          <a:stretch/>
        </p:blipFill>
        <p:spPr bwMode="auto">
          <a:xfrm>
            <a:off x="0" y="0"/>
            <a:ext cx="9144000" cy="9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248400"/>
            <a:ext cx="1836964" cy="4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EEAD-BA2C-4BBB-9C64-3173B8194C13}" type="datetimeFigureOut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4879-95C8-4587-80C7-82FCE6C07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2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EEAD-BA2C-4BBB-9C64-3173B8194C13}" type="datetimeFigureOut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4879-95C8-4587-80C7-82FCE6C07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3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9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2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7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EEAD-BA2C-4BBB-9C64-3173B8194C13}" type="datetimeFigureOut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4879-95C8-4587-80C7-82FCE6C0726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37322" r="60539" b="51873"/>
          <a:stretch/>
        </p:blipFill>
        <p:spPr bwMode="auto">
          <a:xfrm>
            <a:off x="0" y="5967350"/>
            <a:ext cx="9144000" cy="9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298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0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8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EEAD-BA2C-4BBB-9C64-3173B8194C13}" type="datetimeFigureOut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4879-95C8-4587-80C7-82FCE6C07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73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0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7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EEAD-BA2C-4BBB-9C64-3173B8194C13}" type="datetimeFigureOut">
              <a:rPr lang="en-US" smtClean="0"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4879-95C8-4587-80C7-82FCE6C07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EEAD-BA2C-4BBB-9C64-3173B8194C13}" type="datetimeFigureOut">
              <a:rPr lang="en-US" smtClean="0"/>
              <a:t>11/7/2015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4879-95C8-4587-80C7-82FCE6C07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1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EEAD-BA2C-4BBB-9C64-3173B8194C13}" type="datetimeFigureOut">
              <a:rPr lang="en-US" smtClean="0"/>
              <a:t>11/7/2015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4879-95C8-4587-80C7-82FCE6C07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EEAD-BA2C-4BBB-9C64-3173B8194C13}" type="datetimeFigureOut">
              <a:rPr lang="en-US" smtClean="0"/>
              <a:t>11/7/2015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4879-95C8-4587-80C7-82FCE6C07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0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EEAD-BA2C-4BBB-9C64-3173B8194C13}" type="datetimeFigureOut">
              <a:rPr lang="en-US" smtClean="0"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4879-95C8-4587-80C7-82FCE6C07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EEAD-BA2C-4BBB-9C64-3173B8194C13}" type="datetimeFigureOut">
              <a:rPr lang="en-US" smtClean="0"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4879-95C8-4587-80C7-82FCE6C07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5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EEAD-BA2C-4BBB-9C64-3173B8194C13}" type="datetimeFigureOut">
              <a:rPr lang="en-US" smtClean="0"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04879-95C8-4587-80C7-82FCE6C07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3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1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3337835"/>
          </a:xfrm>
        </p:spPr>
        <p:txBody>
          <a:bodyPr>
            <a:normAutofit/>
          </a:bodyPr>
          <a:lstStyle/>
          <a:p>
            <a:r>
              <a:rPr lang="en-US" dirty="0" smtClean="0"/>
              <a:t>Introducing</a:t>
            </a:r>
            <a:br>
              <a:rPr lang="en-US" dirty="0" smtClean="0"/>
            </a:br>
            <a:r>
              <a:rPr lang="en-US" dirty="0" smtClean="0"/>
              <a:t>Seven Valleys New Tech Academy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76035"/>
            <a:ext cx="6400800" cy="685800"/>
          </a:xfrm>
        </p:spPr>
        <p:txBody>
          <a:bodyPr/>
          <a:lstStyle/>
          <a:p>
            <a:r>
              <a:rPr lang="en-US" dirty="0" smtClean="0"/>
              <a:t>November, 2015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37322" r="60539" b="51873"/>
          <a:stretch/>
        </p:blipFill>
        <p:spPr bwMode="auto">
          <a:xfrm>
            <a:off x="0" y="-11876"/>
            <a:ext cx="9144000" cy="9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6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211" y="1066800"/>
            <a:ext cx="2773914" cy="5150596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b="1" u="sng" dirty="0" smtClean="0"/>
              <a:t>Skills</a:t>
            </a:r>
          </a:p>
          <a:p>
            <a:pPr marL="177800" indent="0">
              <a:buNone/>
            </a:pPr>
            <a:r>
              <a:rPr lang="en-US" sz="2400" dirty="0" smtClean="0"/>
              <a:t>Collaboration</a:t>
            </a:r>
          </a:p>
          <a:p>
            <a:pPr marL="177800" indent="0">
              <a:buNone/>
            </a:pPr>
            <a:r>
              <a:rPr lang="en-US" sz="2400" dirty="0" smtClean="0"/>
              <a:t>Critical thinking</a:t>
            </a:r>
          </a:p>
          <a:p>
            <a:pPr marL="177800" indent="0">
              <a:buNone/>
            </a:pPr>
            <a:r>
              <a:rPr lang="en-US" sz="2400" dirty="0" smtClean="0"/>
              <a:t>Communication</a:t>
            </a:r>
          </a:p>
          <a:p>
            <a:pPr marL="177800" indent="0">
              <a:buNone/>
            </a:pPr>
            <a:r>
              <a:rPr lang="en-US" sz="2400" dirty="0" smtClean="0"/>
              <a:t>Creativity</a:t>
            </a:r>
          </a:p>
          <a:p>
            <a:pPr marL="177800" indent="0">
              <a:buNone/>
            </a:pPr>
            <a:r>
              <a:rPr lang="en-US" sz="2400" dirty="0" smtClean="0"/>
              <a:t>Problem solving</a:t>
            </a:r>
          </a:p>
          <a:p>
            <a:pPr marL="177800" indent="0">
              <a:buNone/>
            </a:pPr>
            <a:r>
              <a:rPr lang="en-US" sz="2400" dirty="0" smtClean="0"/>
              <a:t>Technology</a:t>
            </a:r>
          </a:p>
          <a:p>
            <a:pPr marL="177800" indent="0">
              <a:buNone/>
            </a:pPr>
            <a:r>
              <a:rPr lang="en-US" sz="2400" dirty="0" smtClean="0"/>
              <a:t>Literacy</a:t>
            </a:r>
          </a:p>
          <a:p>
            <a:pPr marL="177800" indent="0">
              <a:buNone/>
            </a:pPr>
            <a:r>
              <a:rPr lang="en-US" sz="2400" dirty="0" smtClean="0"/>
              <a:t>Numeracy</a:t>
            </a:r>
          </a:p>
          <a:p>
            <a:pPr marL="177800" indent="0">
              <a:buNone/>
            </a:pPr>
            <a:r>
              <a:rPr lang="en-US" sz="2400" dirty="0" smtClean="0"/>
              <a:t>Researching</a:t>
            </a:r>
          </a:p>
          <a:p>
            <a:pPr marL="177800" indent="0">
              <a:buNone/>
            </a:pPr>
            <a:r>
              <a:rPr lang="en-US" sz="2400" dirty="0" smtClean="0"/>
              <a:t>Time management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07" y="1252540"/>
            <a:ext cx="1956986" cy="4352921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416531" y="1066800"/>
            <a:ext cx="2374669" cy="5213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800" b="0" i="0" u="none" strike="noStrike" cap="none" baseline="0">
                <a:solidFill>
                  <a:srgbClr val="004A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 baseline="0">
                <a:solidFill>
                  <a:srgbClr val="004A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rgbClr val="004A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rgbClr val="004A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rgbClr val="004A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b="1" u="sng" dirty="0" smtClean="0">
                <a:solidFill>
                  <a:prstClr val="black"/>
                </a:solidFill>
              </a:rPr>
              <a:t>Knowledge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History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Biology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Chemistry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Physics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Math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Literacy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Economics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Government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Culture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Current events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127849" y="1066800"/>
            <a:ext cx="2374669" cy="57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800" b="0" i="0" u="none" strike="noStrike" cap="none" baseline="0">
                <a:solidFill>
                  <a:srgbClr val="004A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 baseline="0">
                <a:solidFill>
                  <a:srgbClr val="004A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rgbClr val="004A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rgbClr val="004A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rgbClr val="004A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b="1" u="sng" dirty="0" smtClean="0">
                <a:solidFill>
                  <a:prstClr val="black"/>
                </a:solidFill>
              </a:rPr>
              <a:t>Attributes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Persistence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Resilience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Patience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Self-worth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Confidence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Adaptability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Curiosity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Flexibility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Risk taking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Responsibility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Agency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High School of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9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that Look Like?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1" b="-496"/>
          <a:stretch/>
        </p:blipFill>
        <p:spPr bwMode="auto">
          <a:xfrm>
            <a:off x="-126670" y="1480646"/>
            <a:ext cx="9398876" cy="559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0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6-11 at 11.18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976">
            <a:off x="216993" y="145815"/>
            <a:ext cx="8603327" cy="64008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05162">
            <a:off x="3954591" y="2165683"/>
            <a:ext cx="3489158" cy="341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Vision for Education in CNY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7529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565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-155576"/>
            <a:ext cx="9384017" cy="701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4102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</a:rPr>
              <a:t>Teaching that Engages</a:t>
            </a:r>
          </a:p>
        </p:txBody>
      </p:sp>
    </p:spTree>
    <p:extLst>
      <p:ext uri="{BB962C8B-B14F-4D97-AF65-F5344CB8AC3E}">
        <p14:creationId xmlns:p14="http://schemas.microsoft.com/office/powerpoint/2010/main" val="238236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450014" y="819151"/>
            <a:ext cx="6243973" cy="521969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ech High 049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prstClr val="white"/>
                </a:solidFill>
              </a:rPr>
              <a:t>Culture that Empowers</a:t>
            </a:r>
          </a:p>
        </p:txBody>
      </p:sp>
    </p:spTree>
    <p:extLst>
      <p:ext uri="{BB962C8B-B14F-4D97-AF65-F5344CB8AC3E}">
        <p14:creationId xmlns:p14="http://schemas.microsoft.com/office/powerpoint/2010/main" val="7405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99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-990600"/>
            <a:ext cx="10982776" cy="8199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27259" y="5944195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prstClr val="white"/>
                </a:solidFill>
              </a:rPr>
              <a:t>Technology that Enables</a:t>
            </a:r>
          </a:p>
        </p:txBody>
      </p:sp>
    </p:spTree>
    <p:extLst>
      <p:ext uri="{BB962C8B-B14F-4D97-AF65-F5344CB8AC3E}">
        <p14:creationId xmlns:p14="http://schemas.microsoft.com/office/powerpoint/2010/main" val="19156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1036782"/>
            <a:ext cx="7924800" cy="5668818"/>
            <a:chOff x="609600" y="685800"/>
            <a:chExt cx="7924800" cy="5668818"/>
          </a:xfrm>
        </p:grpSpPr>
        <p:grpSp>
          <p:nvGrpSpPr>
            <p:cNvPr id="22" name="Group 21"/>
            <p:cNvGrpSpPr/>
            <p:nvPr/>
          </p:nvGrpSpPr>
          <p:grpSpPr>
            <a:xfrm>
              <a:off x="609600" y="685800"/>
              <a:ext cx="7924800" cy="5668818"/>
              <a:chOff x="609600" y="685800"/>
              <a:chExt cx="7924800" cy="566881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657600" y="685800"/>
                <a:ext cx="4876800" cy="2743200"/>
                <a:chOff x="3657600" y="685800"/>
                <a:chExt cx="4876800" cy="2209800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657600" y="838200"/>
                  <a:ext cx="47244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spc="-150" dirty="0">
                      <a:solidFill>
                        <a:prstClr val="white"/>
                      </a:solidFill>
                    </a:rPr>
                    <a:t>Early College and Dual Enrollment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09600" y="685800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800600" y="838200"/>
                  <a:ext cx="37338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white"/>
                      </a:solidFill>
                    </a:rPr>
                    <a:t>Pre-Service Teacher Training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4648200" y="3611418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003800" y="2441736"/>
                  <a:ext cx="34290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>
                      <a:solidFill>
                        <a:prstClr val="white"/>
                      </a:solidFill>
                    </a:rPr>
                    <a:t>Business Partnerships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609600" y="3611418"/>
                <a:ext cx="3962400" cy="2743200"/>
                <a:chOff x="4648200" y="685800"/>
                <a:chExt cx="3962400" cy="220980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648200" y="2318969"/>
                  <a:ext cx="3962400" cy="520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prstClr val="white"/>
                      </a:solidFill>
                    </a:rPr>
                    <a:t>Standards (CCLS, NGSS, SS Framework, NYS Teaching Standards, 4Cs, ISTE, etc.)</a:t>
                  </a:r>
                </a:p>
              </p:txBody>
            </p:sp>
          </p:grpSp>
        </p:grpSp>
        <p:sp>
          <p:nvSpPr>
            <p:cNvPr id="7" name="Rounded Rectangle 6"/>
            <p:cNvSpPr/>
            <p:nvPr/>
          </p:nvSpPr>
          <p:spPr>
            <a:xfrm>
              <a:off x="1295400" y="1524000"/>
              <a:ext cx="6629400" cy="40386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895600" y="1828800"/>
              <a:ext cx="4876800" cy="3505200"/>
              <a:chOff x="2971800" y="2209800"/>
              <a:chExt cx="4876800" cy="350520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971800" y="2209800"/>
                <a:ext cx="4876800" cy="3505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71800" y="2209800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white"/>
                    </a:solidFill>
                  </a:rPr>
                  <a:t>New Tech Network Model</a:t>
                </a:r>
              </a:p>
            </p:txBody>
          </p:sp>
        </p:grpSp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334070452"/>
                </p:ext>
              </p:extLst>
            </p:nvPr>
          </p:nvGraphicFramePr>
          <p:xfrm>
            <a:off x="3048000" y="2209800"/>
            <a:ext cx="4610100" cy="29421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295400" y="1862078"/>
              <a:ext cx="18288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</a:rPr>
                <a:t>Professional</a:t>
              </a:r>
              <a:br>
                <a:rPr lang="en-US" dirty="0">
                  <a:solidFill>
                    <a:prstClr val="white"/>
                  </a:solidFill>
                </a:rPr>
              </a:br>
              <a:r>
                <a:rPr lang="en-US" dirty="0">
                  <a:solidFill>
                    <a:prstClr val="white"/>
                  </a:solidFill>
                </a:rPr>
                <a:t>Development</a:t>
              </a:r>
            </a:p>
            <a:p>
              <a:r>
                <a:rPr lang="en-US" dirty="0">
                  <a:solidFill>
                    <a:prstClr val="white"/>
                  </a:solidFill>
                </a:rPr>
                <a:t>School: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</a:rPr>
                <a:t>Visitations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</a:rPr>
                <a:t>Observation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</a:rPr>
                <a:t>Training</a:t>
              </a:r>
              <a:br>
                <a:rPr lang="en-US" dirty="0">
                  <a:solidFill>
                    <a:prstClr val="white"/>
                  </a:solidFill>
                </a:rPr>
              </a:br>
              <a:r>
                <a:rPr lang="en-US" dirty="0">
                  <a:solidFill>
                    <a:prstClr val="white"/>
                  </a:solidFill>
                </a:rPr>
                <a:t>(Buck Institute</a:t>
              </a:r>
              <a:br>
                <a:rPr lang="en-US" dirty="0">
                  <a:solidFill>
                    <a:prstClr val="white"/>
                  </a:solidFill>
                </a:rPr>
              </a:br>
              <a:r>
                <a:rPr lang="en-US" dirty="0">
                  <a:solidFill>
                    <a:prstClr val="white"/>
                  </a:solidFill>
                </a:rPr>
                <a:t>and NTN)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</a:rPr>
                <a:t>Coaching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</a:rPr>
                <a:t>Co-teaching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</a:rPr>
                <a:t>PBL</a:t>
              </a:r>
              <a:r>
                <a:rPr lang="en-US" baseline="30000" dirty="0">
                  <a:solidFill>
                    <a:prstClr val="white"/>
                  </a:solidFill>
                </a:rPr>
                <a:t>NY</a:t>
              </a: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The Parts of the Regional Vision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Schools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9075" y="1600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Team of </a:t>
            </a:r>
            <a:r>
              <a:rPr lang="en-US" dirty="0"/>
              <a:t>five </a:t>
            </a:r>
            <a:r>
              <a:rPr lang="en-US" dirty="0" smtClean="0"/>
              <a:t>trainer/coaches</a:t>
            </a:r>
          </a:p>
          <a:p>
            <a:r>
              <a:rPr lang="en-US" dirty="0" smtClean="0"/>
              <a:t>In-district coaching for [at least] 11 districts</a:t>
            </a:r>
            <a:br>
              <a:rPr lang="en-US" dirty="0" smtClean="0"/>
            </a:br>
            <a:r>
              <a:rPr lang="en-US" dirty="0" smtClean="0"/>
              <a:t>and 2 BOCES</a:t>
            </a:r>
          </a:p>
          <a:p>
            <a:r>
              <a:rPr lang="en-US" dirty="0" smtClean="0"/>
              <a:t>More than 1500 educators trained</a:t>
            </a:r>
          </a:p>
          <a:p>
            <a:r>
              <a:rPr lang="en-US" dirty="0" smtClean="0"/>
              <a:t>Leadership support at meetings, dedicated training, and coaching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1" y="5943600"/>
            <a:ext cx="201705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Seven Valleys is part of the Regional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9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Business &amp; Community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9075" y="2484437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“Making Connections” Event</a:t>
            </a:r>
          </a:p>
          <a:p>
            <a:r>
              <a:rPr lang="en-US" dirty="0" smtClean="0"/>
              <a:t>Business share the problems they work on and the projects they do</a:t>
            </a:r>
          </a:p>
          <a:p>
            <a:r>
              <a:rPr lang="en-US" dirty="0"/>
              <a:t>T</a:t>
            </a:r>
            <a:r>
              <a:rPr lang="en-US" dirty="0" smtClean="0"/>
              <a:t>eachers “pitch” projects, looking for authenticity and feedback on their projects</a:t>
            </a:r>
          </a:p>
          <a:p>
            <a:r>
              <a:rPr lang="en-US" dirty="0" smtClean="0"/>
              <a:t>Occurs annually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1" y="5943600"/>
            <a:ext cx="2017059" cy="914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1000" y="1066800"/>
            <a:ext cx="8305800" cy="1371600"/>
            <a:chOff x="304800" y="1143000"/>
            <a:chExt cx="8305800" cy="1371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43000"/>
              <a:ext cx="2063313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059" y="1143000"/>
              <a:ext cx="2062883" cy="1371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888" y="1143000"/>
              <a:ext cx="2062883" cy="1371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717" y="1143000"/>
              <a:ext cx="2062883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54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Teacher Pipeline at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9075" y="1600200"/>
            <a:ext cx="829392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Considering “deeper learning” micro credential</a:t>
            </a:r>
          </a:p>
          <a:p>
            <a:r>
              <a:rPr lang="en-US" dirty="0" smtClean="0"/>
              <a:t>Center of Innovation includes PBL</a:t>
            </a:r>
          </a:p>
          <a:p>
            <a:r>
              <a:rPr lang="en-US" dirty="0"/>
              <a:t>Supports regional BOCES and P-12 work.</a:t>
            </a:r>
          </a:p>
          <a:p>
            <a:r>
              <a:rPr lang="en-US" dirty="0"/>
              <a:t>Supports New Tech School Initiatives in region</a:t>
            </a:r>
          </a:p>
          <a:p>
            <a:r>
              <a:rPr lang="en-US" dirty="0" smtClean="0"/>
              <a:t>37 Faculty members at SUNY Cortland have been training in Project-Based Learning and/or Problem-Based Learning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2476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“New Tech” High School in CNY</a:t>
            </a:r>
          </a:p>
          <a:p>
            <a:r>
              <a:rPr lang="en-US" dirty="0" smtClean="0"/>
              <a:t>Started with 75 students enrolled in 9</a:t>
            </a:r>
            <a:r>
              <a:rPr lang="en-US" baseline="30000" dirty="0" smtClean="0"/>
              <a:t>th</a:t>
            </a:r>
            <a:r>
              <a:rPr lang="en-US" dirty="0" smtClean="0"/>
              <a:t> and 10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Will include 11</a:t>
            </a:r>
            <a:r>
              <a:rPr lang="en-US" baseline="30000" dirty="0" smtClean="0"/>
              <a:t>th</a:t>
            </a:r>
            <a:r>
              <a:rPr lang="en-US" dirty="0" smtClean="0"/>
              <a:t> grade this fall and 12</a:t>
            </a:r>
            <a:r>
              <a:rPr lang="en-US" baseline="30000" dirty="0" smtClean="0"/>
              <a:t>th</a:t>
            </a:r>
            <a:r>
              <a:rPr lang="en-US" dirty="0" smtClean="0"/>
              <a:t> grade in September, 2016</a:t>
            </a:r>
          </a:p>
          <a:p>
            <a:r>
              <a:rPr lang="en-US" dirty="0" smtClean="0"/>
              <a:t>Districts:	 Liverpool, North Syracuse, Baldwinsville, Fayetteville-Manlius, East Syracuse-Minoa, LaFayette, Marcellus, West Genesee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Innovative Tec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-76200"/>
            <a:ext cx="571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" b="5443"/>
          <a:stretch/>
        </p:blipFill>
        <p:spPr>
          <a:xfrm>
            <a:off x="457200" y="711736"/>
            <a:ext cx="4468240" cy="5486400"/>
          </a:xfrm>
          <a:ln w="38100">
            <a:solidFill>
              <a:schemeClr val="accent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400" y="2590800"/>
            <a:ext cx="3546415" cy="3607336"/>
          </a:xfr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963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6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an Innovation Tech Student…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Innovation </a:t>
            </a:r>
            <a:r>
              <a:rPr lang="en-US" dirty="0"/>
              <a:t>Tech is all about solving real world problems. It is a program that is all about PBL, </a:t>
            </a:r>
            <a:r>
              <a:rPr lang="en-US" dirty="0" smtClean="0"/>
              <a:t>(Project-Based Learning</a:t>
            </a:r>
            <a:r>
              <a:rPr lang="en-US" dirty="0"/>
              <a:t>). The program is a very comfortable work place. We always have something we can be doing and everyone here is there for each other. We learn so much here; from how to solve real world problems to learning everything we need for passing the regent exams.  I think all of the students here will be able to pass all the classes and </a:t>
            </a:r>
            <a:r>
              <a:rPr lang="en-US" dirty="0" smtClean="0"/>
              <a:t>Regents </a:t>
            </a:r>
            <a:r>
              <a:rPr lang="en-US" dirty="0"/>
              <a:t>with little to no struggle at all. </a:t>
            </a:r>
            <a:endParaRPr lang="en-US" dirty="0" smtClean="0"/>
          </a:p>
          <a:p>
            <a:pPr marL="0" indent="0" algn="r">
              <a:buNone/>
            </a:pPr>
            <a:r>
              <a:rPr lang="en-US" i="1" dirty="0"/>
              <a:t>-Kelsey </a:t>
            </a:r>
            <a:r>
              <a:rPr lang="en-US" i="1" dirty="0" smtClean="0"/>
              <a:t>Dibernardo, North </a:t>
            </a:r>
            <a:r>
              <a:rPr lang="en-US" i="1" dirty="0"/>
              <a:t>Syracuse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an Innovation Tech Student…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Project </a:t>
            </a:r>
            <a:r>
              <a:rPr lang="en-US" dirty="0"/>
              <a:t>Based Learning helps me connect what I am learning to the real world and allows opportunities for me to have valuable life experiences</a:t>
            </a:r>
            <a:r>
              <a:rPr lang="en-US" dirty="0" smtClean="0"/>
              <a:t>. </a:t>
            </a:r>
            <a:r>
              <a:rPr lang="en-US" dirty="0"/>
              <a:t>I enjoy working with all of the students in the program to solve problems and to learn from the process</a:t>
            </a:r>
            <a:r>
              <a:rPr lang="en-US" dirty="0" smtClean="0"/>
              <a:t>. </a:t>
            </a:r>
            <a:r>
              <a:rPr lang="en-US" dirty="0"/>
              <a:t>I enjoy the community service portion of the program, but best of all I now have everything I need for my classes at my fingertips both at home and at school. </a:t>
            </a:r>
            <a:r>
              <a:rPr lang="en-US" dirty="0" smtClean="0"/>
              <a:t>I </a:t>
            </a:r>
            <a:r>
              <a:rPr lang="en-US" dirty="0"/>
              <a:t>am able to access my class online and work with my group members even when we are not in school. </a:t>
            </a:r>
            <a:endParaRPr lang="en-US" dirty="0" smtClean="0"/>
          </a:p>
          <a:p>
            <a:pPr marL="0" indent="0" algn="r">
              <a:buNone/>
            </a:pPr>
            <a:r>
              <a:rPr lang="en-US" i="1" dirty="0" smtClean="0"/>
              <a:t>-</a:t>
            </a:r>
            <a:r>
              <a:rPr lang="en-US" i="1" dirty="0"/>
              <a:t>Kevin </a:t>
            </a:r>
            <a:r>
              <a:rPr lang="en-US" i="1" dirty="0" smtClean="0"/>
              <a:t>Campbell, Baldwinsville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2273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viggiano\Desktop\innovationtechdav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an Innovation Tech Student…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Not </a:t>
            </a:r>
            <a:r>
              <a:rPr lang="en-US" dirty="0"/>
              <a:t>only is it exciting, but I feel like I’m actually preparing myself for the real world. I am learning several life skills that I would be able to apply in my future, such as how to present to an audience, be professional, collaborate, use technology appropriately, and so many other valuable skills.    Before I came to Innovation Tech I did not think very highly about myself or my future.  Now I want to become a psychologist and am confident I will</a:t>
            </a:r>
            <a:r>
              <a:rPr lang="en-US" dirty="0" smtClean="0"/>
              <a:t>! </a:t>
            </a:r>
          </a:p>
          <a:p>
            <a:pPr marL="0" indent="0" algn="r">
              <a:buNone/>
            </a:pPr>
            <a:r>
              <a:rPr lang="en-US" i="1" dirty="0"/>
              <a:t>-Katie </a:t>
            </a:r>
            <a:r>
              <a:rPr lang="en-US" i="1" dirty="0" smtClean="0"/>
              <a:t>Asbury, Liverpool</a:t>
            </a:r>
            <a:endParaRPr lang="en-US" i="1" dirty="0"/>
          </a:p>
          <a:p>
            <a:pPr marL="0" indent="0" algn="r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83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12" y="152400"/>
            <a:ext cx="2166288" cy="308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Vision for Education in</a:t>
            </a:r>
            <a:br>
              <a:rPr lang="en-US" dirty="0" smtClean="0"/>
            </a:br>
            <a:r>
              <a:rPr lang="en-US" dirty="0" smtClean="0"/>
              <a:t>Central New York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College, Career</a:t>
            </a:r>
            <a:br>
              <a:rPr lang="en-US" dirty="0" smtClean="0"/>
            </a:br>
            <a:r>
              <a:rPr lang="en-US" dirty="0" smtClean="0"/>
              <a:t>&amp; Citizenship Readiness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7620000" y="23622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752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Course Offerings 2015-2016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27360"/>
            <a:ext cx="7231063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509081"/>
              </p:ext>
            </p:extLst>
          </p:nvPr>
        </p:nvGraphicFramePr>
        <p:xfrm>
          <a:off x="1828800" y="2522041"/>
          <a:ext cx="645795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52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Innovation Tech 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Global Lit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GeoDesign*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Algebra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Earth Comm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American</a:t>
                      </a:r>
                      <a:r>
                        <a:rPr lang="en-US" sz="1400" baseline="0" dirty="0" smtClean="0"/>
                        <a:t> Lit*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Bio Lit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GeoDesign*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Contemporary </a:t>
                      </a:r>
                      <a:r>
                        <a:rPr lang="en-US" sz="1400" baseline="0" dirty="0" smtClean="0"/>
                        <a:t>Chemistry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Global</a:t>
                      </a:r>
                      <a:r>
                        <a:rPr lang="en-US" sz="1400" baseline="0" dirty="0" smtClean="0"/>
                        <a:t> Arts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Wellness &amp; Spanish*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Wellness &amp; Spanish*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Spanish</a:t>
                      </a:r>
                      <a:r>
                        <a:rPr lang="en-US" sz="1400" baseline="0" dirty="0" smtClean="0"/>
                        <a:t> 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Read 180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Physical Education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Read 180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Sociology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Health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Current World Events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Physical Education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People, Places &amp; Employment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Physical Education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6324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Courses marked with * can earn college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7315200" cy="1143000"/>
          </a:xfrm>
        </p:spPr>
        <p:txBody>
          <a:bodyPr/>
          <a:lstStyle/>
          <a:p>
            <a:r>
              <a:rPr lang="en-US" dirty="0" smtClean="0"/>
              <a:t>Other Integrated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86200" cy="5029200"/>
          </a:xfrm>
        </p:spPr>
        <p:txBody>
          <a:bodyPr>
            <a:normAutofit/>
          </a:bodyPr>
          <a:lstStyle/>
          <a:p>
            <a:pPr marL="117475" indent="-117475"/>
            <a:r>
              <a:rPr lang="en-US" sz="1800" dirty="0"/>
              <a:t>Algebra 1/ Intro to Engineering and </a:t>
            </a:r>
            <a:r>
              <a:rPr lang="en-US" sz="1800" dirty="0" smtClean="0"/>
              <a:t>Design</a:t>
            </a:r>
          </a:p>
          <a:p>
            <a:pPr marL="117475" indent="-117475"/>
            <a:r>
              <a:rPr lang="en-US" sz="1800" dirty="0"/>
              <a:t>Visual and Verbal </a:t>
            </a:r>
            <a:r>
              <a:rPr lang="en-US" sz="1800" dirty="0" smtClean="0"/>
              <a:t>Communication</a:t>
            </a:r>
          </a:p>
          <a:p>
            <a:pPr marL="117475" indent="-117475"/>
            <a:r>
              <a:rPr lang="en-US" sz="1800" dirty="0"/>
              <a:t>EnviroCom</a:t>
            </a:r>
          </a:p>
          <a:p>
            <a:pPr marL="117475" indent="-117475"/>
            <a:r>
              <a:rPr lang="en-US" sz="1800" dirty="0"/>
              <a:t>Biology I &amp; Introduction to </a:t>
            </a:r>
            <a:r>
              <a:rPr lang="en-US" sz="1800" dirty="0" smtClean="0"/>
              <a:t>Agriculture</a:t>
            </a:r>
          </a:p>
          <a:p>
            <a:pPr marL="117475" indent="-117475"/>
            <a:r>
              <a:rPr lang="en-US" sz="1800" dirty="0" smtClean="0"/>
              <a:t>BioFitness</a:t>
            </a:r>
          </a:p>
          <a:p>
            <a:pPr marL="117475" indent="-117475"/>
            <a:r>
              <a:rPr lang="en-US" sz="1800" dirty="0"/>
              <a:t>Food and Modern Chemistry</a:t>
            </a:r>
          </a:p>
          <a:p>
            <a:pPr marL="117475" indent="-117475"/>
            <a:r>
              <a:rPr lang="en-US" sz="1800" dirty="0"/>
              <a:t>Digital </a:t>
            </a:r>
            <a:r>
              <a:rPr lang="en-US" sz="1800" dirty="0" smtClean="0"/>
              <a:t>Literacy</a:t>
            </a:r>
          </a:p>
          <a:p>
            <a:pPr marL="117475" indent="-117475"/>
            <a:r>
              <a:rPr lang="en-US" sz="1800" dirty="0"/>
              <a:t>Ecological </a:t>
            </a:r>
            <a:r>
              <a:rPr lang="en-US" sz="1800" dirty="0" smtClean="0"/>
              <a:t>Economics</a:t>
            </a:r>
          </a:p>
          <a:p>
            <a:pPr marL="117475" indent="-117475"/>
            <a:r>
              <a:rPr lang="en-US" sz="1800" dirty="0"/>
              <a:t>Geometry/Introduction to Engineering &amp; </a:t>
            </a:r>
            <a:r>
              <a:rPr lang="en-US" sz="1800" dirty="0" smtClean="0"/>
              <a:t>Design</a:t>
            </a:r>
          </a:p>
          <a:p>
            <a:pPr marL="117475" indent="-117475"/>
            <a:r>
              <a:rPr lang="en-US" sz="1800" dirty="0"/>
              <a:t>Integrated World </a:t>
            </a:r>
            <a:r>
              <a:rPr lang="en-US" sz="1800" dirty="0" smtClean="0"/>
              <a:t>Studies</a:t>
            </a:r>
          </a:p>
          <a:p>
            <a:pPr marL="117475" indent="-117475"/>
            <a:r>
              <a:rPr lang="en-US" sz="1800" dirty="0"/>
              <a:t>Literacy in Participation in </a:t>
            </a:r>
            <a:r>
              <a:rPr lang="en-US" sz="1800" dirty="0" smtClean="0"/>
              <a:t>Democracy</a:t>
            </a:r>
          </a:p>
          <a:p>
            <a:pPr marL="117475" indent="-117475"/>
            <a:r>
              <a:rPr lang="en-US" sz="1800" dirty="0"/>
              <a:t>Consumer Communications</a:t>
            </a:r>
            <a:endParaRPr lang="en-US" sz="1800" dirty="0" smtClean="0"/>
          </a:p>
          <a:p>
            <a:pPr marL="117475" indent="-117475"/>
            <a:endParaRPr lang="en-US" sz="1800" dirty="0"/>
          </a:p>
          <a:p>
            <a:pPr marL="117475" indent="-117475"/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1524000"/>
            <a:ext cx="38862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-117475"/>
            <a:r>
              <a:rPr lang="en-US" sz="1800" dirty="0" smtClean="0">
                <a:solidFill>
                  <a:prstClr val="black"/>
                </a:solidFill>
              </a:rPr>
              <a:t>The </a:t>
            </a:r>
            <a:r>
              <a:rPr lang="en-US" sz="1800" dirty="0">
                <a:solidFill>
                  <a:prstClr val="black"/>
                </a:solidFill>
              </a:rPr>
              <a:t>Nature of Science and </a:t>
            </a:r>
            <a:r>
              <a:rPr lang="en-US" sz="1800" dirty="0" smtClean="0">
                <a:solidFill>
                  <a:prstClr val="black"/>
                </a:solidFill>
              </a:rPr>
              <a:t>Technology</a:t>
            </a:r>
          </a:p>
          <a:p>
            <a:pPr marL="117475" indent="-117475"/>
            <a:r>
              <a:rPr lang="en-US" sz="1800" dirty="0">
                <a:solidFill>
                  <a:prstClr val="black"/>
                </a:solidFill>
              </a:rPr>
              <a:t>Environmental </a:t>
            </a:r>
            <a:r>
              <a:rPr lang="en-US" sz="1800" dirty="0" smtClean="0">
                <a:solidFill>
                  <a:prstClr val="black"/>
                </a:solidFill>
              </a:rPr>
              <a:t>Analysis</a:t>
            </a:r>
          </a:p>
          <a:p>
            <a:pPr marL="117475" indent="-117475"/>
            <a:r>
              <a:rPr lang="en-US" sz="1800" dirty="0">
                <a:solidFill>
                  <a:prstClr val="black"/>
                </a:solidFill>
              </a:rPr>
              <a:t>Impact of Science on World </a:t>
            </a:r>
            <a:r>
              <a:rPr lang="en-US" sz="1800" dirty="0" smtClean="0">
                <a:solidFill>
                  <a:prstClr val="black"/>
                </a:solidFill>
              </a:rPr>
              <a:t>History</a:t>
            </a:r>
          </a:p>
          <a:p>
            <a:pPr marL="117475" indent="-117475"/>
            <a:r>
              <a:rPr lang="en-US" sz="1800" dirty="0">
                <a:solidFill>
                  <a:prstClr val="black"/>
                </a:solidFill>
              </a:rPr>
              <a:t>The Science of Physical </a:t>
            </a:r>
            <a:r>
              <a:rPr lang="en-US" sz="1800" dirty="0" smtClean="0">
                <a:solidFill>
                  <a:prstClr val="black"/>
                </a:solidFill>
              </a:rPr>
              <a:t>Education</a:t>
            </a:r>
          </a:p>
          <a:p>
            <a:pPr marL="117475" indent="-117475"/>
            <a:r>
              <a:rPr lang="en-US" sz="1800" dirty="0">
                <a:solidFill>
                  <a:prstClr val="black"/>
                </a:solidFill>
              </a:rPr>
              <a:t>Humanities 9/Big </a:t>
            </a:r>
            <a:r>
              <a:rPr lang="en-US" sz="1800" dirty="0" smtClean="0">
                <a:solidFill>
                  <a:prstClr val="black"/>
                </a:solidFill>
              </a:rPr>
              <a:t>History</a:t>
            </a:r>
          </a:p>
          <a:p>
            <a:pPr marL="117475" indent="-117475"/>
            <a:r>
              <a:rPr lang="en-US" sz="1800" dirty="0">
                <a:solidFill>
                  <a:prstClr val="black"/>
                </a:solidFill>
              </a:rPr>
              <a:t>America's </a:t>
            </a:r>
            <a:r>
              <a:rPr lang="en-US" sz="1800" dirty="0" smtClean="0">
                <a:solidFill>
                  <a:prstClr val="black"/>
                </a:solidFill>
              </a:rPr>
              <a:t>Story</a:t>
            </a:r>
          </a:p>
          <a:p>
            <a:pPr marL="117475" indent="-117475"/>
            <a:r>
              <a:rPr lang="en-US" sz="1800" dirty="0">
                <a:solidFill>
                  <a:prstClr val="black"/>
                </a:solidFill>
              </a:rPr>
              <a:t>Operations </a:t>
            </a:r>
            <a:r>
              <a:rPr lang="en-US" sz="1800" dirty="0" smtClean="0">
                <a:solidFill>
                  <a:prstClr val="black"/>
                </a:solidFill>
              </a:rPr>
              <a:t>Research</a:t>
            </a:r>
          </a:p>
          <a:p>
            <a:pPr marL="117475" indent="-117475"/>
            <a:r>
              <a:rPr lang="en-US" sz="1800" dirty="0" smtClean="0">
                <a:solidFill>
                  <a:prstClr val="black"/>
                </a:solidFill>
              </a:rPr>
              <a:t>WorldLit</a:t>
            </a:r>
          </a:p>
          <a:p>
            <a:pPr marL="117475" indent="-117475"/>
            <a:r>
              <a:rPr lang="en-US" sz="1800" dirty="0">
                <a:solidFill>
                  <a:prstClr val="black"/>
                </a:solidFill>
              </a:rPr>
              <a:t>Literature and Legacies </a:t>
            </a:r>
            <a:r>
              <a:rPr lang="en-US" sz="1800" dirty="0" smtClean="0">
                <a:solidFill>
                  <a:prstClr val="black"/>
                </a:solidFill>
              </a:rPr>
              <a:t>II</a:t>
            </a:r>
          </a:p>
          <a:p>
            <a:pPr marL="117475" indent="-117475"/>
            <a:r>
              <a:rPr lang="en-US" sz="1800" dirty="0">
                <a:solidFill>
                  <a:prstClr val="black"/>
                </a:solidFill>
              </a:rPr>
              <a:t>Nutrition and </a:t>
            </a:r>
            <a:r>
              <a:rPr lang="en-US" sz="1800" dirty="0" smtClean="0">
                <a:solidFill>
                  <a:prstClr val="black"/>
                </a:solidFill>
              </a:rPr>
              <a:t>Wellness</a:t>
            </a:r>
          </a:p>
          <a:p>
            <a:pPr marL="117475" indent="-117475"/>
            <a:r>
              <a:rPr lang="en-US" sz="1800" dirty="0">
                <a:solidFill>
                  <a:prstClr val="black"/>
                </a:solidFill>
              </a:rPr>
              <a:t>Student </a:t>
            </a:r>
            <a:r>
              <a:rPr lang="en-US" sz="1800" dirty="0" smtClean="0">
                <a:solidFill>
                  <a:prstClr val="black"/>
                </a:solidFill>
              </a:rPr>
              <a:t>Leadership</a:t>
            </a:r>
          </a:p>
          <a:p>
            <a:pPr marL="117475" indent="-117475"/>
            <a:r>
              <a:rPr lang="en-US" sz="1800" dirty="0" smtClean="0">
                <a:solidFill>
                  <a:prstClr val="black"/>
                </a:solidFill>
              </a:rPr>
              <a:t>Zoology</a:t>
            </a:r>
          </a:p>
          <a:p>
            <a:pPr marL="117475" indent="-117475"/>
            <a:r>
              <a:rPr lang="en-US" sz="1800" dirty="0">
                <a:solidFill>
                  <a:prstClr val="black"/>
                </a:solidFill>
              </a:rPr>
              <a:t>Combined Algebra I &amp; Physical </a:t>
            </a:r>
            <a:r>
              <a:rPr lang="en-US" sz="1800" dirty="0" smtClean="0">
                <a:solidFill>
                  <a:prstClr val="black"/>
                </a:solidFill>
              </a:rPr>
              <a:t>Science</a:t>
            </a:r>
          </a:p>
          <a:p>
            <a:pPr marL="117475" indent="-117475"/>
            <a:endParaRPr lang="en-US" sz="1800" dirty="0">
              <a:solidFill>
                <a:prstClr val="black"/>
              </a:solidFill>
            </a:endParaRPr>
          </a:p>
          <a:p>
            <a:pPr marL="117475" indent="-117475"/>
            <a:endParaRPr lang="en-US" sz="1800" dirty="0" smtClean="0">
              <a:solidFill>
                <a:prstClr val="black"/>
              </a:solidFill>
            </a:endParaRPr>
          </a:p>
          <a:p>
            <a:pPr marL="117475" indent="-117475"/>
            <a:endParaRPr lang="en-US" sz="1800" dirty="0" smtClean="0">
              <a:solidFill>
                <a:prstClr val="black"/>
              </a:solidFill>
            </a:endParaRPr>
          </a:p>
          <a:p>
            <a:pPr marL="117475" indent="-117475"/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52400"/>
            <a:ext cx="183893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4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Opening September </a:t>
            </a:r>
            <a:r>
              <a:rPr lang="en-US" dirty="0"/>
              <a:t>2016</a:t>
            </a:r>
          </a:p>
          <a:p>
            <a:r>
              <a:rPr lang="en-US" dirty="0"/>
              <a:t>Beginning with grades 9 &amp; </a:t>
            </a:r>
            <a:r>
              <a:rPr lang="en-US" dirty="0" smtClean="0"/>
              <a:t>10 with 50 learners</a:t>
            </a:r>
            <a:endParaRPr lang="en-US" dirty="0"/>
          </a:p>
          <a:p>
            <a:r>
              <a:rPr lang="en-US" dirty="0"/>
              <a:t>Adding grades 11 &amp; 12 in subsequent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Full enrollment of 100 learners</a:t>
            </a:r>
          </a:p>
          <a:p>
            <a:r>
              <a:rPr lang="en-US" dirty="0"/>
              <a:t>Districts:	 </a:t>
            </a:r>
            <a:r>
              <a:rPr lang="en-US" dirty="0" smtClean="0"/>
              <a:t>Cincinnatus, Cortland, DeRuyter, Homer, Marathon, McGraw, Tully (and potentially more)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 Comes to Cortland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37322" r="60539" b="51873"/>
          <a:stretch/>
        </p:blipFill>
        <p:spPr bwMode="auto">
          <a:xfrm>
            <a:off x="0" y="5931724"/>
            <a:ext cx="9144000" cy="9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3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914400"/>
            <a:ext cx="914400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77653"/>
            <a:ext cx="1447799" cy="3753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dirty="0" smtClean="0"/>
              <a:t>Seven Valleys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527785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240 Port Watson St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33801" y="3677653"/>
            <a:ext cx="1447799" cy="3753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prstClr val="black"/>
                </a:solidFill>
              </a:rPr>
              <a:t>Cortland Alternative School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7400" y="3677653"/>
            <a:ext cx="1447799" cy="3753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prstClr val="black"/>
                </a:solidFill>
              </a:rPr>
              <a:t>Fadden &amp; </a:t>
            </a:r>
            <a:r>
              <a:rPr lang="en-US" sz="1400" dirty="0" smtClean="0">
                <a:solidFill>
                  <a:prstClr val="black"/>
                </a:solidFill>
              </a:rPr>
              <a:t>Associates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Physical Therapy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37322" r="60539" b="51873"/>
          <a:stretch/>
        </p:blipFill>
        <p:spPr bwMode="auto">
          <a:xfrm>
            <a:off x="-1" y="0"/>
            <a:ext cx="9144000" cy="9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95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Qualities of a New Tech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 </a:t>
            </a:r>
            <a:r>
              <a:rPr lang="en-US" dirty="0"/>
              <a:t>t</a:t>
            </a:r>
            <a:r>
              <a:rPr lang="en-US" dirty="0" smtClean="0"/>
              <a:t>hat Engages</a:t>
            </a:r>
          </a:p>
          <a:p>
            <a:r>
              <a:rPr lang="en-US" dirty="0" smtClean="0"/>
              <a:t>Culture that Empowers</a:t>
            </a:r>
          </a:p>
          <a:p>
            <a:r>
              <a:rPr lang="en-US" dirty="0" smtClean="0"/>
              <a:t>Technology that Enables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4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 it for Yourself at Innovation 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Tours are from 9-10:30 am at the Innovation Tech </a:t>
            </a:r>
            <a:r>
              <a:rPr lang="en-US" dirty="0" smtClean="0"/>
              <a:t>Campus (4500 </a:t>
            </a:r>
            <a:r>
              <a:rPr lang="en-US" dirty="0"/>
              <a:t>Crown </a:t>
            </a:r>
            <a:r>
              <a:rPr lang="en-US" dirty="0" smtClean="0"/>
              <a:t>Road, Liverpool)</a:t>
            </a:r>
          </a:p>
          <a:p>
            <a:r>
              <a:rPr lang="en-US" dirty="0" smtClean="0"/>
              <a:t>November 12</a:t>
            </a:r>
          </a:p>
          <a:p>
            <a:r>
              <a:rPr lang="en-US" dirty="0" smtClean="0"/>
              <a:t>December 10</a:t>
            </a:r>
          </a:p>
          <a:p>
            <a:r>
              <a:rPr lang="en-US" dirty="0" smtClean="0"/>
              <a:t>January </a:t>
            </a:r>
            <a:r>
              <a:rPr lang="en-US" dirty="0"/>
              <a:t>14, 2016</a:t>
            </a:r>
          </a:p>
          <a:p>
            <a:r>
              <a:rPr lang="en-US" dirty="0" smtClean="0"/>
              <a:t>February </a:t>
            </a:r>
            <a:r>
              <a:rPr lang="en-US" dirty="0"/>
              <a:t>11, 2016</a:t>
            </a:r>
          </a:p>
          <a:p>
            <a:r>
              <a:rPr lang="en-US" dirty="0" smtClean="0"/>
              <a:t>March </a:t>
            </a:r>
            <a:r>
              <a:rPr lang="en-US" dirty="0"/>
              <a:t>3, 2016</a:t>
            </a:r>
          </a:p>
          <a:p>
            <a:r>
              <a:rPr lang="en-US" dirty="0" smtClean="0"/>
              <a:t>April </a:t>
            </a:r>
            <a:r>
              <a:rPr lang="en-US" dirty="0"/>
              <a:t>14, 2016</a:t>
            </a:r>
          </a:p>
          <a:p>
            <a:r>
              <a:rPr lang="en-US" dirty="0" smtClean="0"/>
              <a:t>May </a:t>
            </a:r>
            <a:r>
              <a:rPr lang="en-US" dirty="0"/>
              <a:t>12, 2016</a:t>
            </a:r>
          </a:p>
          <a:p>
            <a:r>
              <a:rPr lang="en-US" dirty="0" smtClean="0"/>
              <a:t>June </a:t>
            </a:r>
            <a:r>
              <a:rPr lang="en-US" dirty="0"/>
              <a:t>2, 2016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23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December 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McEvoy 701</a:t>
            </a:r>
          </a:p>
          <a:p>
            <a:r>
              <a:rPr lang="en-US" dirty="0" smtClean="0"/>
              <a:t>Innovation Tech </a:t>
            </a:r>
            <a:r>
              <a:rPr lang="en-US" dirty="0"/>
              <a:t>s</a:t>
            </a:r>
            <a:r>
              <a:rPr lang="en-US" dirty="0" smtClean="0"/>
              <a:t>tudents tell their story</a:t>
            </a:r>
          </a:p>
          <a:p>
            <a:r>
              <a:rPr lang="en-US" dirty="0" smtClean="0"/>
              <a:t>Innovation Tech </a:t>
            </a:r>
            <a:r>
              <a:rPr lang="en-US" dirty="0"/>
              <a:t>t</a:t>
            </a:r>
            <a:r>
              <a:rPr lang="en-US" dirty="0" smtClean="0"/>
              <a:t>eachers </a:t>
            </a:r>
            <a:r>
              <a:rPr lang="en-US" dirty="0"/>
              <a:t>e</a:t>
            </a:r>
            <a:r>
              <a:rPr lang="en-US" dirty="0" smtClean="0"/>
              <a:t>xplain </a:t>
            </a:r>
            <a:r>
              <a:rPr lang="en-US" dirty="0"/>
              <a:t>h</a:t>
            </a:r>
            <a:r>
              <a:rPr lang="en-US" dirty="0" smtClean="0"/>
              <a:t>ow it works</a:t>
            </a:r>
          </a:p>
          <a:p>
            <a:r>
              <a:rPr lang="en-US" dirty="0" smtClean="0"/>
              <a:t>Visits for families to Innovation tech</a:t>
            </a:r>
          </a:p>
          <a:p>
            <a:r>
              <a:rPr lang="en-US" dirty="0" smtClean="0"/>
              <a:t>An additional meeting will be scheduled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23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7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9075" y="1600200"/>
            <a:ext cx="8686800" cy="45259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 smtClean="0"/>
              <a:t>… all students were  motivated?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… all students were engaged?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… all students could communicate? Collaborate? Think critically? Creatively solve problems?</a:t>
            </a:r>
          </a:p>
          <a:p>
            <a:pPr>
              <a:spcBef>
                <a:spcPts val="2400"/>
              </a:spcBef>
            </a:pPr>
            <a:r>
              <a:rPr lang="en-US" dirty="0"/>
              <a:t>… all students were ready for college and </a:t>
            </a:r>
            <a:r>
              <a:rPr lang="en-US" dirty="0" smtClean="0"/>
              <a:t>career?</a:t>
            </a:r>
          </a:p>
        </p:txBody>
      </p:sp>
    </p:spTree>
    <p:extLst>
      <p:ext uri="{BB962C8B-B14F-4D97-AF65-F5344CB8AC3E}">
        <p14:creationId xmlns:p14="http://schemas.microsoft.com/office/powerpoint/2010/main" val="40522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9075" y="1600200"/>
            <a:ext cx="8686800" cy="45259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 smtClean="0"/>
              <a:t>… all employees were motivated?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… all </a:t>
            </a:r>
            <a:r>
              <a:rPr lang="en-US" dirty="0"/>
              <a:t>employees were </a:t>
            </a:r>
            <a:r>
              <a:rPr lang="en-US" dirty="0" smtClean="0"/>
              <a:t>engaged?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… all </a:t>
            </a:r>
            <a:r>
              <a:rPr lang="en-US" dirty="0"/>
              <a:t>employees could </a:t>
            </a:r>
            <a:r>
              <a:rPr lang="en-US" dirty="0" smtClean="0"/>
              <a:t>communicate? Collaborate? Think critically? Creatively solve problems?</a:t>
            </a:r>
          </a:p>
          <a:p>
            <a:pPr>
              <a:spcBef>
                <a:spcPts val="2400"/>
              </a:spcBef>
            </a:pPr>
            <a:r>
              <a:rPr lang="en-US" dirty="0"/>
              <a:t>… all employees </a:t>
            </a:r>
            <a:r>
              <a:rPr lang="en-US" dirty="0" smtClean="0"/>
              <a:t>were open to learning new things?</a:t>
            </a:r>
          </a:p>
        </p:txBody>
      </p:sp>
    </p:spTree>
    <p:extLst>
      <p:ext uri="{BB962C8B-B14F-4D97-AF65-F5344CB8AC3E}">
        <p14:creationId xmlns:p14="http://schemas.microsoft.com/office/powerpoint/2010/main" val="5208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777622">
            <a:off x="381000" y="2089844"/>
            <a:ext cx="838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rgbClr val="4F81BD">
                    <a:lumMod val="20000"/>
                    <a:lumOff val="80000"/>
                  </a:srgbClr>
                </a:solidFill>
                <a:latin typeface="Stencil" panose="040409050D0802020404" pitchFamily="82" charset="0"/>
              </a:rPr>
              <a:t>READY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1600200"/>
            <a:ext cx="7315200" cy="230832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4800" dirty="0">
                <a:solidFill>
                  <a:prstClr val="black"/>
                </a:solidFill>
              </a:rPr>
              <a:t>What does it REALLY mean to be College, Career &amp; Citizenship ready?</a:t>
            </a:r>
          </a:p>
        </p:txBody>
      </p:sp>
    </p:spTree>
    <p:extLst>
      <p:ext uri="{BB962C8B-B14F-4D97-AF65-F5344CB8AC3E}">
        <p14:creationId xmlns:p14="http://schemas.microsoft.com/office/powerpoint/2010/main" val="5774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gbangzoom.com/img/custom/NY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7413"/>
            <a:ext cx="355746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892618"/>
            <a:ext cx="327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prstClr val="white"/>
                </a:solidFill>
              </a:rPr>
              <a:t>75%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2538948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prstClr val="white"/>
                </a:solidFill>
              </a:rPr>
              <a:t>ELA test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114800"/>
            <a:ext cx="327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prstClr val="white"/>
                </a:solidFill>
              </a:rPr>
              <a:t>80%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476113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prstClr val="white"/>
                </a:solidFill>
              </a:rPr>
              <a:t>Math test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858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College Readiness in NY:</a:t>
            </a:r>
          </a:p>
        </p:txBody>
      </p:sp>
    </p:spTree>
    <p:extLst>
      <p:ext uri="{BB962C8B-B14F-4D97-AF65-F5344CB8AC3E}">
        <p14:creationId xmlns:p14="http://schemas.microsoft.com/office/powerpoint/2010/main" val="353998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Approaches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975" y="1189038"/>
            <a:ext cx="434340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Career &amp; Technical Education (CTE)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694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Junior and seniors attend</a:t>
            </a:r>
            <a:br>
              <a:rPr lang="en-US" sz="2000" dirty="0" smtClean="0"/>
            </a:br>
            <a:r>
              <a:rPr lang="en-US" sz="2000" dirty="0" smtClean="0"/>
              <a:t>half-day training program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CTE requirements met at BOCES; NYS requirements met at home school &amp; BOCES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Internships/field experiences in the career of study, i.e. auto technology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/>
              <a:t>Students learn a specific</a:t>
            </a:r>
            <a:br>
              <a:rPr lang="en-US" sz="2000" dirty="0"/>
            </a:br>
            <a:r>
              <a:rPr lang="en-US" sz="2000" dirty="0"/>
              <a:t>career-centered skill set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89038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New Tech South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5075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Students attend for</a:t>
            </a:r>
            <a:br>
              <a:rPr lang="en-US" sz="2000" dirty="0" smtClean="0"/>
            </a:br>
            <a:r>
              <a:rPr lang="en-US" sz="2000" dirty="0" smtClean="0"/>
              <a:t>four years, all-day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All NYS requirements met at the New Tech school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/>
              <a:t>Internships/field experiences in a variety of </a:t>
            </a:r>
            <a:r>
              <a:rPr lang="en-US" sz="2000" dirty="0" smtClean="0"/>
              <a:t>settings as students explore potential careers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Students work on projects inspired by authentic business, government, and community ideas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74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07" y="1252540"/>
            <a:ext cx="1956986" cy="4352921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416531" y="1066800"/>
            <a:ext cx="2374669" cy="5213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800" b="0" i="0" u="none" strike="noStrike" cap="none" baseline="0">
                <a:solidFill>
                  <a:srgbClr val="004A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 baseline="0">
                <a:solidFill>
                  <a:srgbClr val="004A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rgbClr val="004A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rgbClr val="004A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rgbClr val="004A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b="1" u="sng" dirty="0" smtClean="0">
                <a:solidFill>
                  <a:prstClr val="black"/>
                </a:solidFill>
              </a:rPr>
              <a:t>Knowledge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History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Biology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Chemistry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Physics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Math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Literacy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Economics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Government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Culture</a:t>
            </a:r>
          </a:p>
          <a:p>
            <a:pPr marL="177800" indent="0">
              <a:buClr>
                <a:prstClr val="black"/>
              </a:buClr>
              <a:buFont typeface="Calibri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Current events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High School of the Past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1146</Words>
  <Application>Microsoft Office PowerPoint</Application>
  <PresentationFormat>On-screen Show (4:3)</PresentationFormat>
  <Paragraphs>318</Paragraphs>
  <Slides>38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2_Office Theme</vt:lpstr>
      <vt:lpstr>1_Office Theme</vt:lpstr>
      <vt:lpstr>Introducing Seven Valleys New Tech Academy  </vt:lpstr>
      <vt:lpstr>Seven Valleys is part of the Regional Vision</vt:lpstr>
      <vt:lpstr>A Vision for Education in Central New York</vt:lpstr>
      <vt:lpstr>What if…</vt:lpstr>
      <vt:lpstr>What if…</vt:lpstr>
      <vt:lpstr>PowerPoint Presentation</vt:lpstr>
      <vt:lpstr>PowerPoint Presentation</vt:lpstr>
      <vt:lpstr>Complementary Approaches</vt:lpstr>
      <vt:lpstr>High School of the Past</vt:lpstr>
      <vt:lpstr>High School of the Future</vt:lpstr>
      <vt:lpstr>What Might that Look Like?</vt:lpstr>
      <vt:lpstr>PowerPoint Presentation</vt:lpstr>
      <vt:lpstr>A Vision for Education in CNY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Schools Now</vt:lpstr>
      <vt:lpstr>Business &amp; Community Partnerships</vt:lpstr>
      <vt:lpstr>Teacher Pipeline at                  </vt:lpstr>
      <vt:lpstr>PowerPoint Presentation</vt:lpstr>
      <vt:lpstr>PowerPoint Presentation</vt:lpstr>
      <vt:lpstr>PowerPoint Presentation</vt:lpstr>
      <vt:lpstr>From an Innovation Tech Student…</vt:lpstr>
      <vt:lpstr>PowerPoint Presentation</vt:lpstr>
      <vt:lpstr>From an Innovation Tech Student…</vt:lpstr>
      <vt:lpstr>PowerPoint Presentation</vt:lpstr>
      <vt:lpstr>From an Innovation Tech Student…</vt:lpstr>
      <vt:lpstr>PowerPoint Presentation</vt:lpstr>
      <vt:lpstr>PowerPoint Presentation</vt:lpstr>
      <vt:lpstr>Other Integrated Courses</vt:lpstr>
      <vt:lpstr>New Tech Comes to Cortland</vt:lpstr>
      <vt:lpstr>Seven Valleys</vt:lpstr>
      <vt:lpstr>Key Qualities of a New Tech School</vt:lpstr>
      <vt:lpstr>See it for Yourself at Innovation Tech</vt:lpstr>
      <vt:lpstr>Information Meetings</vt:lpstr>
      <vt:lpstr>Questions &amp; Answers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ocm boces</dc:creator>
  <cp:lastModifiedBy>jcraig</cp:lastModifiedBy>
  <cp:revision>10</cp:revision>
  <dcterms:created xsi:type="dcterms:W3CDTF">2015-11-04T11:39:08Z</dcterms:created>
  <dcterms:modified xsi:type="dcterms:W3CDTF">2015-11-07T21:49:31Z</dcterms:modified>
</cp:coreProperties>
</file>